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4" d="100"/>
          <a:sy n="94" d="100"/>
        </p:scale>
        <p:origin x="84" y="5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5957E-5682-40D2-835D-91E294A943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56BE0D-7C94-4DC4-98EC-048E53B47A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DA037E-E96C-476A-8139-292E1596F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61E8-5077-41D6-A75A-8B49AE825851}" type="datetimeFigureOut">
              <a:rPr lang="en-AU" smtClean="0"/>
              <a:t>19/06/2020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F4B76-0295-43F1-866E-35B533D1D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506D5-B251-41E1-9852-FC98B8248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412B6-FDF5-402C-B5A4-A69A723809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792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239E3-DA23-45BD-A0E2-2623241C7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C31EA3-0AC6-4730-9675-4E559FEC6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EA7DE-80FA-4559-BED4-60744EAE9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61E8-5077-41D6-A75A-8B49AE825851}" type="datetimeFigureOut">
              <a:rPr lang="en-AU" smtClean="0"/>
              <a:t>19/06/2020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9E9B6-3040-4783-A7DE-C9FBDD4A4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227EC-9A67-447C-80BC-DF445618A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412B6-FDF5-402C-B5A4-A69A723809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273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4D28BF-EEC0-48A5-897A-2A8BD1B799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5FBCAE-493F-4C9C-BACC-41289C914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5E533-8141-456E-A9CD-F3B855D36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61E8-5077-41D6-A75A-8B49AE825851}" type="datetimeFigureOut">
              <a:rPr lang="en-AU" smtClean="0"/>
              <a:t>19/06/2020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AE662-0E76-46A7-B51E-FF3FFC50D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71B2E-D96B-4E8C-84F3-94256CC94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412B6-FDF5-402C-B5A4-A69A723809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7779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4E6DF-8E48-49BE-9BA2-C86227439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C9359-0962-4E4A-9642-C8F7408B6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D3C51-5345-4609-96F8-B967698F6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61E8-5077-41D6-A75A-8B49AE825851}" type="datetimeFigureOut">
              <a:rPr lang="en-AU" smtClean="0"/>
              <a:t>19/06/2020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6FF0C-F872-42EC-97B2-DE77823BA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6CB5E-533E-4ADB-B994-99A4B2284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412B6-FDF5-402C-B5A4-A69A723809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091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11D7B-BD4D-484D-B7C1-36733442D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7E5282-6933-4D87-98EA-79C3313D8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0AC1C-83FB-4819-BE17-7D17EC69F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61E8-5077-41D6-A75A-8B49AE825851}" type="datetimeFigureOut">
              <a:rPr lang="en-AU" smtClean="0"/>
              <a:t>19/06/2020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AFCE9-4E08-4EB0-BB0E-DECE7E598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655E5-04D1-4309-A86F-349562DE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412B6-FDF5-402C-B5A4-A69A723809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139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5E1B5-95C1-48F2-A6B8-A8FACDCD7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A842A-6EFD-477A-B40A-F1975AABF6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BB0A2D-5198-44E7-A1E1-78CD18C4C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EF7BC2-D1FF-4F46-8CC6-25DAB8070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61E8-5077-41D6-A75A-8B49AE825851}" type="datetimeFigureOut">
              <a:rPr lang="en-AU" smtClean="0"/>
              <a:t>19/06/2020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A7F17D-9B7B-410B-ADD1-7C759B5BB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3DA71A-8F68-4BB0-A369-D414FA51B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412B6-FDF5-402C-B5A4-A69A723809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4203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7B824-4893-40B3-99AE-398D2F7E3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2982A-F0EA-40C2-B250-99070458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B2DB14-64E7-41A2-A587-CDB41C9FA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3D09EC-2FB1-4116-BBC1-65E575C498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7246E-1048-4FB6-8C8A-A1438974E2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D086AD-F71D-43F8-BDFF-53E0B13A9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61E8-5077-41D6-A75A-8B49AE825851}" type="datetimeFigureOut">
              <a:rPr lang="en-AU" smtClean="0"/>
              <a:t>19/06/2020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3D40D5-DF05-4D91-9E44-4F884D536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42193B-CF19-4CE2-86A5-95F059DB0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412B6-FDF5-402C-B5A4-A69A723809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9142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0271C-21E5-4B5B-A27A-7BF102665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03F4E2-C14F-4685-8906-02D027D8C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61E8-5077-41D6-A75A-8B49AE825851}" type="datetimeFigureOut">
              <a:rPr lang="en-AU" smtClean="0"/>
              <a:t>19/06/2020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FC1CF-7429-40C3-965E-0DB4D2D44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8D1BE0-585F-4FA3-BFB6-357E39448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412B6-FDF5-402C-B5A4-A69A723809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2358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28F42A-7CB9-4B24-8AD9-23DA78421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61E8-5077-41D6-A75A-8B49AE825851}" type="datetimeFigureOut">
              <a:rPr lang="en-AU" smtClean="0"/>
              <a:t>19/06/2020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6D5F53-EE57-413A-A093-E766BB738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8A89C2-1664-4AFE-A327-46AC60D5A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412B6-FDF5-402C-B5A4-A69A723809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65917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82C5F-0147-45B2-89D0-58BD157E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F7563-A097-454A-98B8-FE7C55688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3DA94C-6E97-44F6-918E-B6709149E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2FF7DD-10A2-4538-9A2E-0B327C743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61E8-5077-41D6-A75A-8B49AE825851}" type="datetimeFigureOut">
              <a:rPr lang="en-AU" smtClean="0"/>
              <a:t>19/06/2020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BE3E80-5C9C-40C2-B11F-F20B35F0D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1DC3AC-E3DB-4C21-9525-9987C3471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412B6-FDF5-402C-B5A4-A69A723809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6833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BC117-4748-4679-A15B-4DB36EF0B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3A5F63-E981-4D5D-8378-074CEC0DC3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EEB97E-9222-4066-BA7C-1790E732A0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E67B11-B2F9-4F58-8DD5-1E5937EF7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61E8-5077-41D6-A75A-8B49AE825851}" type="datetimeFigureOut">
              <a:rPr lang="en-AU" smtClean="0"/>
              <a:t>19/06/2020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6E96C5-988C-42A4-BB76-834106DE9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17D4A-70B3-4F32-9299-8A9EE9DB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412B6-FDF5-402C-B5A4-A69A723809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1335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81A026-8D22-48FD-A4E1-613970ABA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BF8A41-7F5A-4ED8-B0AC-98204F329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8C057-813E-418C-A4BE-F34E1E19BE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361E8-5077-41D6-A75A-8B49AE825851}" type="datetimeFigureOut">
              <a:rPr lang="en-AU" smtClean="0"/>
              <a:t>19/06/2020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33C8D-64C1-4E3E-9E0B-D132422556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E87E4-EFCA-434A-BF3E-85B020E2A4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412B6-FDF5-402C-B5A4-A69A723809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2581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439EE-E9E9-4AE1-98F4-7D63FF7749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120" y="192752"/>
            <a:ext cx="11419840" cy="146332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AU" b="1" dirty="0"/>
              <a:t>An Extremely Important Question that motivates you to stand out and ascend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633054-C460-4C94-B58C-FE0980CF35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6483" y="1656080"/>
            <a:ext cx="11719033" cy="4183293"/>
          </a:xfrm>
        </p:spPr>
        <p:style>
          <a:lnRef idx="1">
            <a:schemeClr val="accent2"/>
          </a:lnRef>
          <a:fillRef idx="1003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AU" sz="4400" dirty="0"/>
              <a:t>1) How many groups can be classified or identified  among the </a:t>
            </a:r>
            <a:r>
              <a:rPr lang="en-AU" sz="4400" i="1" dirty="0" err="1"/>
              <a:t>Muslemeen</a:t>
            </a:r>
            <a:r>
              <a:rPr lang="en-AU" sz="4400" dirty="0"/>
              <a:t> or Believers?</a:t>
            </a:r>
          </a:p>
          <a:p>
            <a:pPr algn="just">
              <a:lnSpc>
                <a:spcPct val="150000"/>
              </a:lnSpc>
            </a:pPr>
            <a:r>
              <a:rPr lang="en-AU" sz="4400" dirty="0">
                <a:solidFill>
                  <a:srgbClr val="7030A0"/>
                </a:solidFill>
              </a:rPr>
              <a:t>How Grouping should be done??</a:t>
            </a:r>
          </a:p>
          <a:p>
            <a:pPr algn="just">
              <a:lnSpc>
                <a:spcPct val="150000"/>
              </a:lnSpc>
            </a:pPr>
            <a:r>
              <a:rPr lang="en-AU" sz="4400" dirty="0">
                <a:solidFill>
                  <a:srgbClr val="7030A0"/>
                </a:solidFill>
              </a:rPr>
              <a:t>On the basis of (</a:t>
            </a:r>
            <a:r>
              <a:rPr lang="en-AU" sz="4400" dirty="0" err="1">
                <a:solidFill>
                  <a:srgbClr val="7030A0"/>
                </a:solidFill>
              </a:rPr>
              <a:t>i</a:t>
            </a:r>
            <a:r>
              <a:rPr lang="en-AU" sz="4400" dirty="0">
                <a:solidFill>
                  <a:srgbClr val="7030A0"/>
                </a:solidFill>
              </a:rPr>
              <a:t>) Deeds or </a:t>
            </a:r>
            <a:r>
              <a:rPr lang="en-AU" sz="4400" dirty="0" err="1">
                <a:solidFill>
                  <a:srgbClr val="7030A0"/>
                </a:solidFill>
              </a:rPr>
              <a:t>Amaal</a:t>
            </a:r>
            <a:r>
              <a:rPr lang="en-AU" sz="4400" dirty="0">
                <a:solidFill>
                  <a:srgbClr val="7030A0"/>
                </a:solidFill>
              </a:rPr>
              <a:t>, (ii) Quality of Iman and Relationship to Allah??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AE40E1-E0A8-49B7-9CA5-ABC0D510C595}"/>
              </a:ext>
            </a:extLst>
          </p:cNvPr>
          <p:cNvSpPr txBox="1"/>
          <p:nvPr/>
        </p:nvSpPr>
        <p:spPr>
          <a:xfrm>
            <a:off x="599441" y="6039658"/>
            <a:ext cx="10363200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00B0F0"/>
                </a:solidFill>
              </a:rPr>
              <a:t>Possible Answer: MOMIN, MUTTAQI, AALIM, AABID, MUJAHID ETC</a:t>
            </a:r>
            <a:r>
              <a:rPr lang="en-A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4831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FF725-8999-475B-A206-1E3CF5C4D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4876"/>
            <a:ext cx="10515600" cy="634824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AU" sz="4400" dirty="0"/>
              <a:t>2) How these groups can be arranged in a hierarchy, from Lowest to the Highest Level?</a:t>
            </a:r>
          </a:p>
          <a:p>
            <a:pPr marL="0" indent="0" algn="just">
              <a:buNone/>
            </a:pPr>
            <a:endParaRPr lang="en-AU" sz="4400" dirty="0"/>
          </a:p>
          <a:p>
            <a:pPr marL="0" indent="0" algn="just">
              <a:buNone/>
            </a:pPr>
            <a:r>
              <a:rPr lang="en-AU" sz="4400" dirty="0"/>
              <a:t>3) How many streams or pathways could be associated with these groups? Do all  these streams lead us to salvation or Jannah?</a:t>
            </a:r>
          </a:p>
          <a:p>
            <a:pPr marL="0" indent="0" algn="just">
              <a:buNone/>
            </a:pPr>
            <a:endParaRPr lang="en-AU" sz="4400" dirty="0"/>
          </a:p>
          <a:p>
            <a:pPr marL="0" indent="0" algn="just">
              <a:buNone/>
            </a:pPr>
            <a:endParaRPr lang="en-AU" sz="4400" dirty="0"/>
          </a:p>
          <a:p>
            <a:pPr marL="0" indent="0" algn="just">
              <a:buNone/>
            </a:pPr>
            <a:r>
              <a:rPr lang="en-AU" sz="4400" dirty="0"/>
              <a:t>Any relationship or connection between these streams?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C48FB7-4AD4-4E1E-8F63-E6D360CABFB0}"/>
              </a:ext>
            </a:extLst>
          </p:cNvPr>
          <p:cNvSpPr txBox="1"/>
          <p:nvPr/>
        </p:nvSpPr>
        <p:spPr>
          <a:xfrm>
            <a:off x="1284892" y="4031899"/>
            <a:ext cx="1660634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2400" dirty="0"/>
              <a:t>Sin vs Forgiveness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E08C49-F6BC-4D79-ADA8-07F60DCD9276}"/>
              </a:ext>
            </a:extLst>
          </p:cNvPr>
          <p:cNvSpPr txBox="1"/>
          <p:nvPr/>
        </p:nvSpPr>
        <p:spPr>
          <a:xfrm>
            <a:off x="3718035" y="4031898"/>
            <a:ext cx="1171904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2400" dirty="0" err="1"/>
              <a:t>Azab</a:t>
            </a:r>
            <a:r>
              <a:rPr lang="en-AU" sz="2400" dirty="0"/>
              <a:t> vs </a:t>
            </a:r>
            <a:r>
              <a:rPr lang="en-AU" sz="2400" dirty="0" err="1"/>
              <a:t>Sawab</a:t>
            </a:r>
            <a:endParaRPr lang="en-AU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498B7C-0762-414E-826F-5A091F8E3212}"/>
              </a:ext>
            </a:extLst>
          </p:cNvPr>
          <p:cNvSpPr txBox="1"/>
          <p:nvPr/>
        </p:nvSpPr>
        <p:spPr>
          <a:xfrm>
            <a:off x="6624150" y="4029247"/>
            <a:ext cx="1744717" cy="83099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2400" dirty="0"/>
              <a:t>ILM vs Ignorance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123FF3-6463-4A5E-8B3D-DE48A56C4DF4}"/>
              </a:ext>
            </a:extLst>
          </p:cNvPr>
          <p:cNvSpPr txBox="1"/>
          <p:nvPr/>
        </p:nvSpPr>
        <p:spPr>
          <a:xfrm>
            <a:off x="9141375" y="4031898"/>
            <a:ext cx="1439917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2400" dirty="0"/>
              <a:t>AQL vs </a:t>
            </a:r>
            <a:r>
              <a:rPr lang="en-AU" sz="2400" dirty="0" err="1"/>
              <a:t>Jihalat</a:t>
            </a:r>
            <a:endParaRPr lang="en-AU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B941EE-7A1D-412B-9B29-3457B3544D35}"/>
              </a:ext>
            </a:extLst>
          </p:cNvPr>
          <p:cNvSpPr txBox="1"/>
          <p:nvPr/>
        </p:nvSpPr>
        <p:spPr>
          <a:xfrm>
            <a:off x="966953" y="1524000"/>
            <a:ext cx="565719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dirty="0"/>
              <a:t>For example, Muslim, Momin, </a:t>
            </a:r>
            <a:r>
              <a:rPr lang="en-AU" dirty="0" err="1"/>
              <a:t>Muttaqi,Mujahid</a:t>
            </a:r>
            <a:r>
              <a:rPr lang="en-AU" dirty="0"/>
              <a:t>, </a:t>
            </a:r>
            <a:r>
              <a:rPr lang="en-AU" dirty="0" err="1"/>
              <a:t>AAlim</a:t>
            </a:r>
            <a:r>
              <a:rPr lang="en-AU" dirty="0"/>
              <a:t> etc.</a:t>
            </a:r>
          </a:p>
        </p:txBody>
      </p:sp>
    </p:spTree>
    <p:extLst>
      <p:ext uri="{BB962C8B-B14F-4D97-AF65-F5344CB8AC3E}">
        <p14:creationId xmlns:p14="http://schemas.microsoft.com/office/powerpoint/2010/main" val="2580697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35FAE-3BBD-4E4D-872E-F6B26A578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378"/>
            <a:ext cx="11038490" cy="92812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AU" sz="4000" dirty="0"/>
              <a:t>Please correct my concepts – Confused about the definitions and connections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951C0-743F-4AC6-AFEA-A75A64C0D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9500"/>
            <a:ext cx="11038489" cy="577996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514350" indent="-514350">
              <a:lnSpc>
                <a:spcPct val="150000"/>
              </a:lnSpc>
              <a:buAutoNum type="arabicParenR"/>
            </a:pPr>
            <a:r>
              <a:rPr lang="en-AU" dirty="0"/>
              <a:t>What is ILM or Knowledge?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AU" dirty="0"/>
              <a:t>What is AQL or Wisdom? Is AQL same as </a:t>
            </a:r>
            <a:r>
              <a:rPr lang="en-AU" dirty="0" err="1"/>
              <a:t>Hikmat</a:t>
            </a:r>
            <a:r>
              <a:rPr lang="en-AU" dirty="0"/>
              <a:t>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AU" dirty="0"/>
              <a:t>Are ILM and AQL interrelated or interconnected? 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AU" dirty="0">
                <a:solidFill>
                  <a:prstClr val="black"/>
                </a:solidFill>
              </a:rPr>
              <a:t>Are ILM and AQL human inventions/achievements or pure gifts from Allah? </a:t>
            </a:r>
            <a:endParaRPr lang="en-AU" dirty="0"/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AU" dirty="0"/>
              <a:t>Is there any preference of one over the other OR are they same?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AU" dirty="0"/>
              <a:t>Do ILM and AQL manifest themselves in different grades? If Yes, then on what factors this gradation depends?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AU" dirty="0"/>
              <a:t>Do ILM and AQL depend upon BANDAGI? Why and How?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4245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EE1A2-A990-4DB0-B6CB-DEC131C80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" y="0"/>
            <a:ext cx="11744959" cy="1168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A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Puzzle of Life: Human Contributions and Responsibilities vs Divine Gifts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D1E12-37B0-4A50-AFAD-7D753F4F5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681" y="1168400"/>
            <a:ext cx="11724638" cy="5516880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AU" sz="4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must I DO and what will I be given?</a:t>
            </a:r>
            <a:endParaRPr lang="en-AU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AU" sz="3600" b="1" dirty="0">
                <a:solidFill>
                  <a:schemeClr val="accent6">
                    <a:lumMod val="50000"/>
                  </a:schemeClr>
                </a:solidFill>
              </a:rPr>
              <a:t>Rules: </a:t>
            </a:r>
          </a:p>
          <a:p>
            <a:pPr marL="0" indent="0">
              <a:buNone/>
            </a:pPr>
            <a:r>
              <a:rPr lang="en-AU" sz="3600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n-AU" sz="3600" dirty="0" err="1">
                <a:solidFill>
                  <a:schemeClr val="accent6">
                    <a:lumMod val="50000"/>
                  </a:schemeClr>
                </a:solidFill>
              </a:rPr>
              <a:t>i</a:t>
            </a:r>
            <a:r>
              <a:rPr lang="en-AU" sz="3600" dirty="0">
                <a:solidFill>
                  <a:schemeClr val="accent6">
                    <a:lumMod val="50000"/>
                  </a:schemeClr>
                </a:solidFill>
              </a:rPr>
              <a:t>) Every human faculty is a gift</a:t>
            </a:r>
          </a:p>
          <a:p>
            <a:pPr marL="0" indent="0">
              <a:buNone/>
            </a:pPr>
            <a:r>
              <a:rPr lang="en-AU" sz="3600" dirty="0">
                <a:solidFill>
                  <a:schemeClr val="accent6">
                    <a:lumMod val="50000"/>
                  </a:schemeClr>
                </a:solidFill>
              </a:rPr>
              <a:t>(ii) Spend what you possess, for Allah, with obedience and  	Trust.</a:t>
            </a:r>
          </a:p>
          <a:p>
            <a:pPr marL="0" indent="0">
              <a:buNone/>
            </a:pPr>
            <a:r>
              <a:rPr lang="en-AU" sz="3600" dirty="0">
                <a:solidFill>
                  <a:schemeClr val="accent6">
                    <a:lumMod val="50000"/>
                  </a:schemeClr>
                </a:solidFill>
              </a:rPr>
              <a:t>(iii) Additional gifts will continue to flow towards you from 		the Divine treasures. </a:t>
            </a:r>
          </a:p>
          <a:p>
            <a:pPr marL="0" indent="0">
              <a:buNone/>
            </a:pPr>
            <a:r>
              <a:rPr lang="en-AU" sz="3600" dirty="0">
                <a:solidFill>
                  <a:schemeClr val="accent6">
                    <a:lumMod val="50000"/>
                  </a:schemeClr>
                </a:solidFill>
              </a:rPr>
              <a:t>(iv) These gifts will immediately enhance your Personality      towards the Ultimate goal or </a:t>
            </a:r>
            <a:r>
              <a:rPr lang="en-AU" sz="3600" dirty="0" err="1">
                <a:solidFill>
                  <a:schemeClr val="accent6">
                    <a:lumMod val="50000"/>
                  </a:schemeClr>
                </a:solidFill>
              </a:rPr>
              <a:t>Sirat</a:t>
            </a:r>
            <a:r>
              <a:rPr lang="en-AU" sz="3600" dirty="0">
                <a:solidFill>
                  <a:schemeClr val="accent6">
                    <a:lumMod val="50000"/>
                  </a:schemeClr>
                </a:solidFill>
              </a:rPr>
              <a:t> e </a:t>
            </a:r>
            <a:r>
              <a:rPr lang="en-AU" sz="3600" dirty="0" err="1">
                <a:solidFill>
                  <a:schemeClr val="accent6">
                    <a:lumMod val="50000"/>
                  </a:schemeClr>
                </a:solidFill>
              </a:rPr>
              <a:t>Mustaqeem</a:t>
            </a:r>
            <a:r>
              <a:rPr lang="en-AU" sz="3600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n-AU" sz="3600" dirty="0" err="1">
                <a:solidFill>
                  <a:schemeClr val="accent6">
                    <a:lumMod val="50000"/>
                  </a:schemeClr>
                </a:solidFill>
              </a:rPr>
              <a:t>Rushd</a:t>
            </a:r>
            <a:r>
              <a:rPr lang="en-AU" sz="3600" dirty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13260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4E3F6-998E-48B0-A1BB-84C96FDB0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20" y="1"/>
            <a:ext cx="5759669" cy="79248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AU" dirty="0"/>
              <a:t>Explanation of the Rules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693C64-2561-4D01-BD08-38B8F7E9A62E}"/>
              </a:ext>
            </a:extLst>
          </p:cNvPr>
          <p:cNvSpPr/>
          <p:nvPr/>
        </p:nvSpPr>
        <p:spPr>
          <a:xfrm>
            <a:off x="325820" y="881027"/>
            <a:ext cx="11498317" cy="5494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2000" lvl="0" indent="-514350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en-AU" sz="3200" dirty="0">
                <a:solidFill>
                  <a:prstClr val="black"/>
                </a:solidFill>
              </a:rPr>
              <a:t>Whatever you </a:t>
            </a:r>
            <a:r>
              <a:rPr lang="en-AU" sz="3200" b="1" dirty="0">
                <a:solidFill>
                  <a:prstClr val="black"/>
                </a:solidFill>
              </a:rPr>
              <a:t>spend</a:t>
            </a:r>
            <a:r>
              <a:rPr lang="en-AU" sz="3200" dirty="0">
                <a:solidFill>
                  <a:prstClr val="black"/>
                </a:solidFill>
              </a:rPr>
              <a:t> from your treasure chest is your </a:t>
            </a:r>
            <a:r>
              <a:rPr lang="en-AU" sz="3200" b="1" dirty="0">
                <a:solidFill>
                  <a:prstClr val="black"/>
                </a:solidFill>
              </a:rPr>
              <a:t>IBADAT.</a:t>
            </a:r>
          </a:p>
          <a:p>
            <a:pPr marL="432000" lvl="0" indent="-514350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en-AU" sz="3200" dirty="0">
                <a:solidFill>
                  <a:prstClr val="black"/>
                </a:solidFill>
              </a:rPr>
              <a:t>Your </a:t>
            </a:r>
            <a:r>
              <a:rPr lang="en-AU" sz="3200" dirty="0" err="1">
                <a:solidFill>
                  <a:prstClr val="black"/>
                </a:solidFill>
              </a:rPr>
              <a:t>Khasheyat</a:t>
            </a:r>
            <a:r>
              <a:rPr lang="en-AU" sz="3200" dirty="0">
                <a:solidFill>
                  <a:prstClr val="black"/>
                </a:solidFill>
              </a:rPr>
              <a:t> and Trust in Allah (IMAN) is a measure of </a:t>
            </a:r>
            <a:r>
              <a:rPr lang="en-AU" sz="3200" b="1" dirty="0" err="1">
                <a:solidFill>
                  <a:prstClr val="black"/>
                </a:solidFill>
              </a:rPr>
              <a:t>Bandagi</a:t>
            </a:r>
            <a:r>
              <a:rPr lang="en-AU" sz="3200" b="1" dirty="0">
                <a:solidFill>
                  <a:prstClr val="black"/>
                </a:solidFill>
              </a:rPr>
              <a:t> (Gift)</a:t>
            </a:r>
          </a:p>
          <a:p>
            <a:pPr marL="432000" lvl="0" indent="-514350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en-AU" sz="3200" dirty="0">
                <a:solidFill>
                  <a:prstClr val="black"/>
                </a:solidFill>
              </a:rPr>
              <a:t>The gifts you receive are in the form of </a:t>
            </a:r>
            <a:r>
              <a:rPr lang="en-AU" sz="3200" b="1" dirty="0">
                <a:solidFill>
                  <a:prstClr val="black"/>
                </a:solidFill>
              </a:rPr>
              <a:t>Divine Qualities </a:t>
            </a:r>
          </a:p>
          <a:p>
            <a:pPr marL="432000" lvl="0" indent="-514350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en-AU" sz="3200" dirty="0">
                <a:solidFill>
                  <a:prstClr val="black"/>
                </a:solidFill>
              </a:rPr>
              <a:t>These SIFAAT will enlighten and enhance your ILM and AQL which will manifest as increment of </a:t>
            </a:r>
            <a:r>
              <a:rPr lang="en-AU" sz="3200" dirty="0" err="1">
                <a:solidFill>
                  <a:prstClr val="black"/>
                </a:solidFill>
              </a:rPr>
              <a:t>Hidayat</a:t>
            </a:r>
            <a:r>
              <a:rPr lang="en-AU" sz="3200" dirty="0">
                <a:solidFill>
                  <a:prstClr val="black"/>
                </a:solidFill>
              </a:rPr>
              <a:t> and Wilayat. </a:t>
            </a:r>
          </a:p>
          <a:p>
            <a:pPr marL="432000" lvl="0" indent="-514350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en-AU" sz="3200" dirty="0">
                <a:solidFill>
                  <a:prstClr val="black"/>
                </a:solidFill>
              </a:rPr>
              <a:t>Enhancement means elevation from KASABI to WAHABI.</a:t>
            </a:r>
          </a:p>
        </p:txBody>
      </p:sp>
      <p:pic>
        <p:nvPicPr>
          <p:cNvPr id="17" name="Snagit_SNG864">
            <a:extLst>
              <a:ext uri="{FF2B5EF4-FFF2-40B4-BE49-F238E27FC236}">
                <a16:creationId xmlns:a16="http://schemas.microsoft.com/office/drawing/2014/main" id="{832FA55F-7A60-4D1F-ADE3-305B061C8E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799" y="6276291"/>
            <a:ext cx="5478381" cy="581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702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E03B3-FE3D-4301-BEEF-8BAB88056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870" y="101600"/>
            <a:ext cx="11353800" cy="129031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AU" dirty="0"/>
              <a:t>Hadith e </a:t>
            </a:r>
            <a:r>
              <a:rPr lang="en-AU" dirty="0" err="1"/>
              <a:t>Unwan</a:t>
            </a:r>
            <a:r>
              <a:rPr lang="en-AU" dirty="0"/>
              <a:t> e </a:t>
            </a:r>
            <a:r>
              <a:rPr lang="en-AU" dirty="0" err="1"/>
              <a:t>Basari</a:t>
            </a:r>
            <a:r>
              <a:rPr lang="en-AU" dirty="0"/>
              <a:t> – Read and Understand esp. the First part when Imam (</a:t>
            </a:r>
            <a:r>
              <a:rPr lang="en-AU" dirty="0" err="1"/>
              <a:t>a.s.</a:t>
            </a:r>
            <a:r>
              <a:rPr lang="en-AU" dirty="0"/>
              <a:t>) Defines ILM</a:t>
            </a:r>
          </a:p>
        </p:txBody>
      </p:sp>
      <p:pic>
        <p:nvPicPr>
          <p:cNvPr id="4" name="Snagit_SNG840">
            <a:extLst>
              <a:ext uri="{FF2B5EF4-FFF2-40B4-BE49-F238E27FC236}">
                <a16:creationId xmlns:a16="http://schemas.microsoft.com/office/drawing/2014/main" id="{C23DFCDF-1B5D-4978-AA45-3F31E961B2F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2225657"/>
            <a:ext cx="11353800" cy="775525"/>
          </a:xfrm>
          <a:prstGeom prst="rect">
            <a:avLst/>
          </a:prstGeom>
        </p:spPr>
      </p:pic>
      <p:pic>
        <p:nvPicPr>
          <p:cNvPr id="5" name="Snagit_SNG829">
            <a:extLst>
              <a:ext uri="{FF2B5EF4-FFF2-40B4-BE49-F238E27FC236}">
                <a16:creationId xmlns:a16="http://schemas.microsoft.com/office/drawing/2014/main" id="{B2D1C3E2-B2CD-4445-BF5B-49AE5B77A48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6665" y="1487929"/>
            <a:ext cx="2819400" cy="666750"/>
          </a:xfrm>
          <a:prstGeom prst="rect">
            <a:avLst/>
          </a:prstGeom>
        </p:spPr>
      </p:pic>
      <p:pic>
        <p:nvPicPr>
          <p:cNvPr id="10" name="Snagit_SNG84C">
            <a:extLst>
              <a:ext uri="{FF2B5EF4-FFF2-40B4-BE49-F238E27FC236}">
                <a16:creationId xmlns:a16="http://schemas.microsoft.com/office/drawing/2014/main" id="{B9D23F79-A866-4873-A117-3ED7978BE9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43" y="3185045"/>
            <a:ext cx="5577489" cy="671774"/>
          </a:xfrm>
        </p:spPr>
      </p:pic>
      <p:pic>
        <p:nvPicPr>
          <p:cNvPr id="12" name="Snagit_SNG841">
            <a:extLst>
              <a:ext uri="{FF2B5EF4-FFF2-40B4-BE49-F238E27FC236}">
                <a16:creationId xmlns:a16="http://schemas.microsoft.com/office/drawing/2014/main" id="{1D396223-F84D-486A-B718-41F36CFE66BF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312" y="3185045"/>
            <a:ext cx="2320807" cy="703699"/>
          </a:xfrm>
          <a:prstGeom prst="rect">
            <a:avLst/>
          </a:prstGeom>
        </p:spPr>
      </p:pic>
      <p:pic>
        <p:nvPicPr>
          <p:cNvPr id="13" name="Snagit_SNG81F">
            <a:extLst>
              <a:ext uri="{FF2B5EF4-FFF2-40B4-BE49-F238E27FC236}">
                <a16:creationId xmlns:a16="http://schemas.microsoft.com/office/drawing/2014/main" id="{CD5FEDFE-F17F-4E4F-91D1-76FCAA6CB032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281" y="3185046"/>
            <a:ext cx="3489773" cy="703699"/>
          </a:xfrm>
          <a:prstGeom prst="rect">
            <a:avLst/>
          </a:prstGeom>
        </p:spPr>
      </p:pic>
      <p:pic>
        <p:nvPicPr>
          <p:cNvPr id="15" name="Snagit_SNG821">
            <a:extLst>
              <a:ext uri="{FF2B5EF4-FFF2-40B4-BE49-F238E27FC236}">
                <a16:creationId xmlns:a16="http://schemas.microsoft.com/office/drawing/2014/main" id="{56224BCB-55FA-4318-B348-078BE98DF224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312" y="4293420"/>
            <a:ext cx="5977054" cy="965923"/>
          </a:xfrm>
          <a:prstGeom prst="rect">
            <a:avLst/>
          </a:prstGeom>
        </p:spPr>
      </p:pic>
      <p:pic>
        <p:nvPicPr>
          <p:cNvPr id="19" name="Snagit_SNG836">
            <a:extLst>
              <a:ext uri="{FF2B5EF4-FFF2-40B4-BE49-F238E27FC236}">
                <a16:creationId xmlns:a16="http://schemas.microsoft.com/office/drawing/2014/main" id="{7463BE6C-F21F-4AA5-95AB-613E94A4D6AC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6867" y="5970003"/>
            <a:ext cx="6580595" cy="581578"/>
          </a:xfrm>
          <a:prstGeom prst="rect">
            <a:avLst/>
          </a:prstGeom>
        </p:spPr>
      </p:pic>
      <p:pic>
        <p:nvPicPr>
          <p:cNvPr id="21" name="Snagit_SNG809">
            <a:extLst>
              <a:ext uri="{FF2B5EF4-FFF2-40B4-BE49-F238E27FC236}">
                <a16:creationId xmlns:a16="http://schemas.microsoft.com/office/drawing/2014/main" id="{E3305BC8-FA1D-4F75-9159-4A6D5DEC8276}"/>
              </a:ext>
            </a:extLst>
          </p:cNvPr>
          <p:cNvPicPr>
            <a:picLocks noChangeAspect="1"/>
          </p:cNvPicPr>
          <p:nvPr/>
        </p:nvPicPr>
        <p:blipFill>
          <a:blip r:embed="rId9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48" y="4567479"/>
            <a:ext cx="5957742" cy="467650"/>
          </a:xfrm>
          <a:prstGeom prst="rect">
            <a:avLst/>
          </a:prstGeom>
        </p:spPr>
      </p:pic>
      <p:pic>
        <p:nvPicPr>
          <p:cNvPr id="23" name="Snagit_SNG828">
            <a:extLst>
              <a:ext uri="{FF2B5EF4-FFF2-40B4-BE49-F238E27FC236}">
                <a16:creationId xmlns:a16="http://schemas.microsoft.com/office/drawing/2014/main" id="{0CFF5B65-019B-4275-99C7-2DD0A5022B24}"/>
              </a:ext>
            </a:extLst>
          </p:cNvPr>
          <p:cNvPicPr>
            <a:picLocks noChangeAspect="1"/>
          </p:cNvPicPr>
          <p:nvPr/>
        </p:nvPicPr>
        <p:blipFill>
          <a:blip r:embed="rId10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26" y="5053798"/>
            <a:ext cx="5814185" cy="59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616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BCC9B-36BF-4376-B94F-4A140322E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6B817-EC6C-43DB-82D1-CF2FFE82F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8DAF4F-28D8-4428-A59D-67ECA8E105BD}"/>
              </a:ext>
            </a:extLst>
          </p:cNvPr>
          <p:cNvSpPr/>
          <p:nvPr/>
        </p:nvSpPr>
        <p:spPr>
          <a:xfrm>
            <a:off x="3048000" y="2801136"/>
            <a:ext cx="6096000" cy="125572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AU" sz="2800" dirty="0">
                <a:solidFill>
                  <a:prstClr val="black"/>
                </a:solidFill>
              </a:rPr>
              <a:t>In which category of Divine Gifts can we place or locate WAHI or Revelation upon the Prophets? </a:t>
            </a:r>
          </a:p>
        </p:txBody>
      </p:sp>
    </p:spTree>
    <p:extLst>
      <p:ext uri="{BB962C8B-B14F-4D97-AF65-F5344CB8AC3E}">
        <p14:creationId xmlns:p14="http://schemas.microsoft.com/office/powerpoint/2010/main" val="517590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447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An Extremely Important Question that motivates you to stand out and ascend</vt:lpstr>
      <vt:lpstr>PowerPoint Presentation</vt:lpstr>
      <vt:lpstr>Please correct my concepts – Confused about the definitions and connections</vt:lpstr>
      <vt:lpstr>Puzzle of Life: Human Contributions and Responsibilities vs Divine Gifts</vt:lpstr>
      <vt:lpstr>Explanation of the Rules</vt:lpstr>
      <vt:lpstr>Hadith e Unwan e Basari – Read and Understand esp. the First part when Imam (a.s.) Defines ILM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Your Mrefat</dc:title>
  <dc:creator>Syed Riza</dc:creator>
  <cp:lastModifiedBy>Syed Riza</cp:lastModifiedBy>
  <cp:revision>29</cp:revision>
  <dcterms:created xsi:type="dcterms:W3CDTF">2020-06-19T01:45:54Z</dcterms:created>
  <dcterms:modified xsi:type="dcterms:W3CDTF">2020-06-19T07:22:06Z</dcterms:modified>
</cp:coreProperties>
</file>