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3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5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76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5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7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5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8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2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1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7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3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7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AC89-0122-4C30-89D0-CBD774445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4" y="640080"/>
            <a:ext cx="3659246" cy="2850319"/>
          </a:xfrm>
        </p:spPr>
        <p:txBody>
          <a:bodyPr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99A4B-CD53-4927-8D5A-87FF6EE87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F1BB3-4B9B-4086-9786-B2685F31C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9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4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8DA1-B7EE-4EA1-94B3-A497B05C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0208"/>
            <a:ext cx="10058400" cy="15594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AU" sz="3600" dirty="0"/>
              <a:t>Final Destiny – Allah shares His secrets with You and makes you His spokesperson (True Khalifa whose eyes , ears and hands are owned by his Rab)</a:t>
            </a:r>
          </a:p>
        </p:txBody>
      </p:sp>
      <p:pic>
        <p:nvPicPr>
          <p:cNvPr id="5" name="Snagit_SNG842">
            <a:extLst>
              <a:ext uri="{FF2B5EF4-FFF2-40B4-BE49-F238E27FC236}">
                <a16:creationId xmlns:a16="http://schemas.microsoft.com/office/drawing/2014/main" id="{6B4626E6-2A37-410D-A052-2D811DD77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14" y="1848960"/>
            <a:ext cx="5554402" cy="681363"/>
          </a:xfrm>
        </p:spPr>
      </p:pic>
      <p:pic>
        <p:nvPicPr>
          <p:cNvPr id="7" name="Snagit_SNG854">
            <a:extLst>
              <a:ext uri="{FF2B5EF4-FFF2-40B4-BE49-F238E27FC236}">
                <a16:creationId xmlns:a16="http://schemas.microsoft.com/office/drawing/2014/main" id="{CCF5D62E-ED35-4514-AB78-BDDB6E992D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8" y="1967313"/>
            <a:ext cx="4840174" cy="613543"/>
          </a:xfrm>
          <a:prstGeom prst="rect">
            <a:avLst/>
          </a:prstGeom>
        </p:spPr>
      </p:pic>
      <p:pic>
        <p:nvPicPr>
          <p:cNvPr id="9" name="Snagit_SNG865">
            <a:extLst>
              <a:ext uri="{FF2B5EF4-FFF2-40B4-BE49-F238E27FC236}">
                <a16:creationId xmlns:a16="http://schemas.microsoft.com/office/drawing/2014/main" id="{D856806B-7EA9-441D-99C2-330431137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13" y="2869931"/>
            <a:ext cx="5554403" cy="1147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nagit_SNG842">
            <a:extLst>
              <a:ext uri="{FF2B5EF4-FFF2-40B4-BE49-F238E27FC236}">
                <a16:creationId xmlns:a16="http://schemas.microsoft.com/office/drawing/2014/main" id="{89E30B28-F9AC-4F97-BDFC-42531D29856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0" y="2900497"/>
            <a:ext cx="4972927" cy="1013634"/>
          </a:xfrm>
          <a:prstGeom prst="rect">
            <a:avLst/>
          </a:prstGeom>
        </p:spPr>
      </p:pic>
      <p:pic>
        <p:nvPicPr>
          <p:cNvPr id="13" name="Snagit_SNG807">
            <a:extLst>
              <a:ext uri="{FF2B5EF4-FFF2-40B4-BE49-F238E27FC236}">
                <a16:creationId xmlns:a16="http://schemas.microsoft.com/office/drawing/2014/main" id="{86BB3D8B-3284-40C4-AB00-D11BEFD31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49" y="4277144"/>
            <a:ext cx="5615052" cy="169367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5" name="Snagit_SNG81C">
            <a:extLst>
              <a:ext uri="{FF2B5EF4-FFF2-40B4-BE49-F238E27FC236}">
                <a16:creationId xmlns:a16="http://schemas.microsoft.com/office/drawing/2014/main" id="{3B66BECC-0934-40A8-84F5-390DE758832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2" y="4277144"/>
            <a:ext cx="5222635" cy="10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6431F2-7BA8-4EAE-A1BB-A7BC69BD5108}"/>
              </a:ext>
            </a:extLst>
          </p:cNvPr>
          <p:cNvSpPr/>
          <p:nvPr/>
        </p:nvSpPr>
        <p:spPr>
          <a:xfrm>
            <a:off x="1951893" y="784598"/>
            <a:ext cx="7403122" cy="486885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238706C-EFE0-44B1-9A16-C743CE93A3AC}"/>
              </a:ext>
            </a:extLst>
          </p:cNvPr>
          <p:cNvSpPr/>
          <p:nvPr/>
        </p:nvSpPr>
        <p:spPr>
          <a:xfrm>
            <a:off x="3128067" y="1785881"/>
            <a:ext cx="5054257" cy="2890706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41EEB1-0055-4598-A893-6540077A1B47}"/>
              </a:ext>
            </a:extLst>
          </p:cNvPr>
          <p:cNvSpPr/>
          <p:nvPr/>
        </p:nvSpPr>
        <p:spPr>
          <a:xfrm>
            <a:off x="1008184" y="131885"/>
            <a:ext cx="9226061" cy="6321669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978739-1EC9-4D41-8A7F-936C8DFBE55A}"/>
              </a:ext>
            </a:extLst>
          </p:cNvPr>
          <p:cNvSpPr/>
          <p:nvPr/>
        </p:nvSpPr>
        <p:spPr>
          <a:xfrm>
            <a:off x="6857999" y="2751992"/>
            <a:ext cx="1028700" cy="5978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/>
              <a:t>Marefat</a:t>
            </a:r>
            <a:endParaRPr lang="en-US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B3B80F-51FE-4CD1-9184-D976E745A936}"/>
              </a:ext>
            </a:extLst>
          </p:cNvPr>
          <p:cNvCxnSpPr>
            <a:cxnSpLocks/>
          </p:cNvCxnSpPr>
          <p:nvPr/>
        </p:nvCxnSpPr>
        <p:spPr>
          <a:xfrm flipH="1">
            <a:off x="4565995" y="3070940"/>
            <a:ext cx="654921" cy="8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88E45133-3067-4C1F-B381-2DD44DD44573}"/>
              </a:ext>
            </a:extLst>
          </p:cNvPr>
          <p:cNvSpPr/>
          <p:nvPr/>
        </p:nvSpPr>
        <p:spPr>
          <a:xfrm>
            <a:off x="3921369" y="3364133"/>
            <a:ext cx="3616453" cy="8088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548BB25-1CC1-4506-AEDC-E8F3344D1187}"/>
              </a:ext>
            </a:extLst>
          </p:cNvPr>
          <p:cNvSpPr/>
          <p:nvPr/>
        </p:nvSpPr>
        <p:spPr>
          <a:xfrm>
            <a:off x="6023553" y="1111015"/>
            <a:ext cx="1415562" cy="69945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Aql</a:t>
            </a:r>
            <a:endParaRPr lang="en-US" sz="32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F48AD27-3822-40CD-8F09-AA6355C91A62}"/>
              </a:ext>
            </a:extLst>
          </p:cNvPr>
          <p:cNvSpPr/>
          <p:nvPr/>
        </p:nvSpPr>
        <p:spPr>
          <a:xfrm>
            <a:off x="2699238" y="1556292"/>
            <a:ext cx="1284960" cy="6569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Zikr</a:t>
            </a:r>
            <a:endParaRPr lang="en-US" sz="320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318283-EE47-421B-868D-0DAEC5D893B1}"/>
              </a:ext>
            </a:extLst>
          </p:cNvPr>
          <p:cNvCxnSpPr>
            <a:cxnSpLocks/>
            <a:stCxn id="23" idx="3"/>
            <a:endCxn id="22" idx="1"/>
          </p:cNvCxnSpPr>
          <p:nvPr/>
        </p:nvCxnSpPr>
        <p:spPr>
          <a:xfrm flipV="1">
            <a:off x="3984198" y="1460744"/>
            <a:ext cx="2039355" cy="424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Arrow: Down 26">
            <a:extLst>
              <a:ext uri="{FF2B5EF4-FFF2-40B4-BE49-F238E27FC236}">
                <a16:creationId xmlns:a16="http://schemas.microsoft.com/office/drawing/2014/main" id="{21487D20-D0F0-4FA6-90F8-BDE8532B0231}"/>
              </a:ext>
            </a:extLst>
          </p:cNvPr>
          <p:cNvSpPr/>
          <p:nvPr/>
        </p:nvSpPr>
        <p:spPr>
          <a:xfrm rot="2361180" flipH="1">
            <a:off x="8036357" y="1293135"/>
            <a:ext cx="247208" cy="163144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BFA67B93-A4DA-4DE2-9F67-97083F446EFE}"/>
              </a:ext>
            </a:extLst>
          </p:cNvPr>
          <p:cNvSpPr/>
          <p:nvPr/>
        </p:nvSpPr>
        <p:spPr>
          <a:xfrm>
            <a:off x="3159555" y="974840"/>
            <a:ext cx="191579" cy="5474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-Down 30">
            <a:extLst>
              <a:ext uri="{FF2B5EF4-FFF2-40B4-BE49-F238E27FC236}">
                <a16:creationId xmlns:a16="http://schemas.microsoft.com/office/drawing/2014/main" id="{E5C0737A-799B-4D50-A24D-E42ACBF37AB7}"/>
              </a:ext>
            </a:extLst>
          </p:cNvPr>
          <p:cNvSpPr/>
          <p:nvPr/>
        </p:nvSpPr>
        <p:spPr>
          <a:xfrm rot="20093044">
            <a:off x="6986813" y="1723129"/>
            <a:ext cx="205175" cy="11076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DE46AEB-A144-4A71-8B70-5763DC479992}"/>
              </a:ext>
            </a:extLst>
          </p:cNvPr>
          <p:cNvSpPr/>
          <p:nvPr/>
        </p:nvSpPr>
        <p:spPr>
          <a:xfrm>
            <a:off x="5124204" y="2655277"/>
            <a:ext cx="1079872" cy="808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/>
              <a:t>Quality (</a:t>
            </a:r>
            <a:r>
              <a:rPr lang="en-AU" b="1" dirty="0" err="1"/>
              <a:t>Sifat</a:t>
            </a:r>
            <a:r>
              <a:rPr lang="en-AU" b="1" dirty="0"/>
              <a:t>)</a:t>
            </a:r>
            <a:endParaRPr lang="en-US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50D2754-EEA9-4791-BB37-289050837816}"/>
              </a:ext>
            </a:extLst>
          </p:cNvPr>
          <p:cNvSpPr/>
          <p:nvPr/>
        </p:nvSpPr>
        <p:spPr>
          <a:xfrm>
            <a:off x="3481754" y="2716821"/>
            <a:ext cx="1079872" cy="685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Actions (Amal)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0E4BEA-185E-439A-9337-0D6A12FA2AA1}"/>
              </a:ext>
            </a:extLst>
          </p:cNvPr>
          <p:cNvSpPr txBox="1"/>
          <p:nvPr/>
        </p:nvSpPr>
        <p:spPr>
          <a:xfrm>
            <a:off x="4851887" y="199824"/>
            <a:ext cx="153865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Wilayat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F7080C-2773-4059-842A-B0B7EF05E225}"/>
              </a:ext>
            </a:extLst>
          </p:cNvPr>
          <p:cNvSpPr txBox="1"/>
          <p:nvPr/>
        </p:nvSpPr>
        <p:spPr>
          <a:xfrm>
            <a:off x="4893455" y="1936292"/>
            <a:ext cx="152489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200" dirty="0"/>
              <a:t>Hidayat</a:t>
            </a:r>
            <a:endParaRPr lang="en-US" sz="3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CADE04-CC65-4C38-B61B-B20009F419E3}"/>
              </a:ext>
            </a:extLst>
          </p:cNvPr>
          <p:cNvSpPr txBox="1"/>
          <p:nvPr/>
        </p:nvSpPr>
        <p:spPr>
          <a:xfrm>
            <a:off x="3868615" y="4711825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accent2">
                    <a:lumMod val="75000"/>
                  </a:schemeClr>
                </a:solidFill>
              </a:rPr>
              <a:t>Awakening/Awareness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D283A-C415-4A19-B527-A59A504B67C1}"/>
              </a:ext>
            </a:extLst>
          </p:cNvPr>
          <p:cNvSpPr txBox="1"/>
          <p:nvPr/>
        </p:nvSpPr>
        <p:spPr>
          <a:xfrm>
            <a:off x="4893455" y="5776546"/>
            <a:ext cx="200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IMAAN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842F70-2A0F-459E-A698-F2DEEA51F6A4}"/>
              </a:ext>
            </a:extLst>
          </p:cNvPr>
          <p:cNvSpPr/>
          <p:nvPr/>
        </p:nvSpPr>
        <p:spPr>
          <a:xfrm>
            <a:off x="9678467" y="844062"/>
            <a:ext cx="309594" cy="1099038"/>
          </a:xfrm>
          <a:custGeom>
            <a:avLst/>
            <a:gdLst>
              <a:gd name="connsiteX0" fmla="*/ 309594 w 309594"/>
              <a:gd name="connsiteY0" fmla="*/ 9770 h 1337408"/>
              <a:gd name="connsiteX1" fmla="*/ 265633 w 309594"/>
              <a:gd name="connsiteY1" fmla="*/ 977 h 1337408"/>
              <a:gd name="connsiteX2" fmla="*/ 248048 w 309594"/>
              <a:gd name="connsiteY2" fmla="*/ 27354 h 1337408"/>
              <a:gd name="connsiteX3" fmla="*/ 230464 w 309594"/>
              <a:gd name="connsiteY3" fmla="*/ 80108 h 1337408"/>
              <a:gd name="connsiteX4" fmla="*/ 221671 w 309594"/>
              <a:gd name="connsiteY4" fmla="*/ 106485 h 1337408"/>
              <a:gd name="connsiteX5" fmla="*/ 204087 w 309594"/>
              <a:gd name="connsiteY5" fmla="*/ 141654 h 1337408"/>
              <a:gd name="connsiteX6" fmla="*/ 212879 w 309594"/>
              <a:gd name="connsiteY6" fmla="*/ 185616 h 1337408"/>
              <a:gd name="connsiteX7" fmla="*/ 230464 w 309594"/>
              <a:gd name="connsiteY7" fmla="*/ 238370 h 1337408"/>
              <a:gd name="connsiteX8" fmla="*/ 239256 w 309594"/>
              <a:gd name="connsiteY8" fmla="*/ 282331 h 1337408"/>
              <a:gd name="connsiteX9" fmla="*/ 256841 w 309594"/>
              <a:gd name="connsiteY9" fmla="*/ 335085 h 1337408"/>
              <a:gd name="connsiteX10" fmla="*/ 248048 w 309594"/>
              <a:gd name="connsiteY10" fmla="*/ 537308 h 1337408"/>
              <a:gd name="connsiteX11" fmla="*/ 239256 w 309594"/>
              <a:gd name="connsiteY11" fmla="*/ 563685 h 1337408"/>
              <a:gd name="connsiteX12" fmla="*/ 221671 w 309594"/>
              <a:gd name="connsiteY12" fmla="*/ 590062 h 1337408"/>
              <a:gd name="connsiteX13" fmla="*/ 204087 w 309594"/>
              <a:gd name="connsiteY13" fmla="*/ 651608 h 1337408"/>
              <a:gd name="connsiteX14" fmla="*/ 195294 w 309594"/>
              <a:gd name="connsiteY14" fmla="*/ 677985 h 1337408"/>
              <a:gd name="connsiteX15" fmla="*/ 160125 w 309594"/>
              <a:gd name="connsiteY15" fmla="*/ 713154 h 1337408"/>
              <a:gd name="connsiteX16" fmla="*/ 116164 w 309594"/>
              <a:gd name="connsiteY16" fmla="*/ 783493 h 1337408"/>
              <a:gd name="connsiteX17" fmla="*/ 89787 w 309594"/>
              <a:gd name="connsiteY17" fmla="*/ 809870 h 1337408"/>
              <a:gd name="connsiteX18" fmla="*/ 45825 w 309594"/>
              <a:gd name="connsiteY18" fmla="*/ 889000 h 1337408"/>
              <a:gd name="connsiteX19" fmla="*/ 28241 w 309594"/>
              <a:gd name="connsiteY19" fmla="*/ 915377 h 1337408"/>
              <a:gd name="connsiteX20" fmla="*/ 10656 w 309594"/>
              <a:gd name="connsiteY20" fmla="*/ 976923 h 1337408"/>
              <a:gd name="connsiteX21" fmla="*/ 19448 w 309594"/>
              <a:gd name="connsiteY21" fmla="*/ 1135185 h 1337408"/>
              <a:gd name="connsiteX22" fmla="*/ 28241 w 309594"/>
              <a:gd name="connsiteY22" fmla="*/ 1170354 h 1337408"/>
              <a:gd name="connsiteX23" fmla="*/ 19448 w 309594"/>
              <a:gd name="connsiteY23" fmla="*/ 1240693 h 1337408"/>
              <a:gd name="connsiteX24" fmla="*/ 1864 w 309594"/>
              <a:gd name="connsiteY24" fmla="*/ 1267070 h 1337408"/>
              <a:gd name="connsiteX25" fmla="*/ 1864 w 309594"/>
              <a:gd name="connsiteY25" fmla="*/ 1337408 h 13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9594" h="1337408">
                <a:moveTo>
                  <a:pt x="309594" y="9770"/>
                </a:moveTo>
                <a:cubicBezTo>
                  <a:pt x="294940" y="6839"/>
                  <a:pt x="280002" y="-3128"/>
                  <a:pt x="265633" y="977"/>
                </a:cubicBezTo>
                <a:cubicBezTo>
                  <a:pt x="255472" y="3880"/>
                  <a:pt x="252340" y="17698"/>
                  <a:pt x="248048" y="27354"/>
                </a:cubicBezTo>
                <a:cubicBezTo>
                  <a:pt x="240520" y="44292"/>
                  <a:pt x="236326" y="62523"/>
                  <a:pt x="230464" y="80108"/>
                </a:cubicBezTo>
                <a:cubicBezTo>
                  <a:pt x="227533" y="88900"/>
                  <a:pt x="225816" y="98195"/>
                  <a:pt x="221671" y="106485"/>
                </a:cubicBezTo>
                <a:lnTo>
                  <a:pt x="204087" y="141654"/>
                </a:lnTo>
                <a:cubicBezTo>
                  <a:pt x="207018" y="156308"/>
                  <a:pt x="208947" y="171198"/>
                  <a:pt x="212879" y="185616"/>
                </a:cubicBezTo>
                <a:cubicBezTo>
                  <a:pt x="217756" y="203499"/>
                  <a:pt x="226829" y="220194"/>
                  <a:pt x="230464" y="238370"/>
                </a:cubicBezTo>
                <a:cubicBezTo>
                  <a:pt x="233395" y="253024"/>
                  <a:pt x="235324" y="267914"/>
                  <a:pt x="239256" y="282331"/>
                </a:cubicBezTo>
                <a:cubicBezTo>
                  <a:pt x="244133" y="300214"/>
                  <a:pt x="256841" y="335085"/>
                  <a:pt x="256841" y="335085"/>
                </a:cubicBezTo>
                <a:cubicBezTo>
                  <a:pt x="253910" y="402493"/>
                  <a:pt x="253223" y="470035"/>
                  <a:pt x="248048" y="537308"/>
                </a:cubicBezTo>
                <a:cubicBezTo>
                  <a:pt x="247337" y="546549"/>
                  <a:pt x="243401" y="555396"/>
                  <a:pt x="239256" y="563685"/>
                </a:cubicBezTo>
                <a:cubicBezTo>
                  <a:pt x="234530" y="573137"/>
                  <a:pt x="227533" y="581270"/>
                  <a:pt x="221671" y="590062"/>
                </a:cubicBezTo>
                <a:cubicBezTo>
                  <a:pt x="215810" y="610577"/>
                  <a:pt x="210218" y="631172"/>
                  <a:pt x="204087" y="651608"/>
                </a:cubicBezTo>
                <a:cubicBezTo>
                  <a:pt x="201424" y="660485"/>
                  <a:pt x="200681" y="670443"/>
                  <a:pt x="195294" y="677985"/>
                </a:cubicBezTo>
                <a:cubicBezTo>
                  <a:pt x="185658" y="691476"/>
                  <a:pt x="171848" y="701431"/>
                  <a:pt x="160125" y="713154"/>
                </a:cubicBezTo>
                <a:cubicBezTo>
                  <a:pt x="142113" y="749179"/>
                  <a:pt x="143557" y="751535"/>
                  <a:pt x="116164" y="783493"/>
                </a:cubicBezTo>
                <a:cubicBezTo>
                  <a:pt x="108072" y="792934"/>
                  <a:pt x="97248" y="799923"/>
                  <a:pt x="89787" y="809870"/>
                </a:cubicBezTo>
                <a:cubicBezTo>
                  <a:pt x="63431" y="845011"/>
                  <a:pt x="65864" y="853931"/>
                  <a:pt x="45825" y="889000"/>
                </a:cubicBezTo>
                <a:cubicBezTo>
                  <a:pt x="40582" y="898175"/>
                  <a:pt x="32967" y="905926"/>
                  <a:pt x="28241" y="915377"/>
                </a:cubicBezTo>
                <a:cubicBezTo>
                  <a:pt x="21932" y="927995"/>
                  <a:pt x="13475" y="965648"/>
                  <a:pt x="10656" y="976923"/>
                </a:cubicBezTo>
                <a:cubicBezTo>
                  <a:pt x="13587" y="1029677"/>
                  <a:pt x="14664" y="1082567"/>
                  <a:pt x="19448" y="1135185"/>
                </a:cubicBezTo>
                <a:cubicBezTo>
                  <a:pt x="20542" y="1147219"/>
                  <a:pt x="28241" y="1158270"/>
                  <a:pt x="28241" y="1170354"/>
                </a:cubicBezTo>
                <a:cubicBezTo>
                  <a:pt x="28241" y="1193983"/>
                  <a:pt x="25665" y="1217897"/>
                  <a:pt x="19448" y="1240693"/>
                </a:cubicBezTo>
                <a:cubicBezTo>
                  <a:pt x="16668" y="1250888"/>
                  <a:pt x="3754" y="1256673"/>
                  <a:pt x="1864" y="1267070"/>
                </a:cubicBezTo>
                <a:cubicBezTo>
                  <a:pt x="-2330" y="1290138"/>
                  <a:pt x="1864" y="1313962"/>
                  <a:pt x="1864" y="13374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3D1C26-6018-4626-9E73-F05D7E75D174}"/>
              </a:ext>
            </a:extLst>
          </p:cNvPr>
          <p:cNvSpPr/>
          <p:nvPr/>
        </p:nvSpPr>
        <p:spPr>
          <a:xfrm>
            <a:off x="1820008" y="844062"/>
            <a:ext cx="1063869" cy="808892"/>
          </a:xfrm>
          <a:custGeom>
            <a:avLst/>
            <a:gdLst>
              <a:gd name="connsiteX0" fmla="*/ 0 w 1063869"/>
              <a:gd name="connsiteY0" fmla="*/ 0 h 808892"/>
              <a:gd name="connsiteX1" fmla="*/ 8792 w 1063869"/>
              <a:gd name="connsiteY1" fmla="*/ 272561 h 808892"/>
              <a:gd name="connsiteX2" fmla="*/ 35169 w 1063869"/>
              <a:gd name="connsiteY2" fmla="*/ 290146 h 808892"/>
              <a:gd name="connsiteX3" fmla="*/ 246184 w 1063869"/>
              <a:gd name="connsiteY3" fmla="*/ 298938 h 808892"/>
              <a:gd name="connsiteX4" fmla="*/ 351692 w 1063869"/>
              <a:gd name="connsiteY4" fmla="*/ 307730 h 808892"/>
              <a:gd name="connsiteX5" fmla="*/ 378069 w 1063869"/>
              <a:gd name="connsiteY5" fmla="*/ 325315 h 808892"/>
              <a:gd name="connsiteX6" fmla="*/ 430823 w 1063869"/>
              <a:gd name="connsiteY6" fmla="*/ 351692 h 808892"/>
              <a:gd name="connsiteX7" fmla="*/ 457200 w 1063869"/>
              <a:gd name="connsiteY7" fmla="*/ 439615 h 808892"/>
              <a:gd name="connsiteX8" fmla="*/ 465992 w 1063869"/>
              <a:gd name="connsiteY8" fmla="*/ 465992 h 808892"/>
              <a:gd name="connsiteX9" fmla="*/ 483577 w 1063869"/>
              <a:gd name="connsiteY9" fmla="*/ 492369 h 808892"/>
              <a:gd name="connsiteX10" fmla="*/ 518746 w 1063869"/>
              <a:gd name="connsiteY10" fmla="*/ 571500 h 808892"/>
              <a:gd name="connsiteX11" fmla="*/ 545123 w 1063869"/>
              <a:gd name="connsiteY11" fmla="*/ 580292 h 808892"/>
              <a:gd name="connsiteX12" fmla="*/ 553915 w 1063869"/>
              <a:gd name="connsiteY12" fmla="*/ 606669 h 808892"/>
              <a:gd name="connsiteX13" fmla="*/ 659423 w 1063869"/>
              <a:gd name="connsiteY13" fmla="*/ 659423 h 808892"/>
              <a:gd name="connsiteX14" fmla="*/ 712177 w 1063869"/>
              <a:gd name="connsiteY14" fmla="*/ 668215 h 808892"/>
              <a:gd name="connsiteX15" fmla="*/ 773723 w 1063869"/>
              <a:gd name="connsiteY15" fmla="*/ 677007 h 808892"/>
              <a:gd name="connsiteX16" fmla="*/ 800100 w 1063869"/>
              <a:gd name="connsiteY16" fmla="*/ 685800 h 808892"/>
              <a:gd name="connsiteX17" fmla="*/ 914400 w 1063869"/>
              <a:gd name="connsiteY17" fmla="*/ 703384 h 808892"/>
              <a:gd name="connsiteX18" fmla="*/ 975946 w 1063869"/>
              <a:gd name="connsiteY18" fmla="*/ 738553 h 808892"/>
              <a:gd name="connsiteX19" fmla="*/ 1002323 w 1063869"/>
              <a:gd name="connsiteY19" fmla="*/ 773723 h 808892"/>
              <a:gd name="connsiteX20" fmla="*/ 1028700 w 1063869"/>
              <a:gd name="connsiteY20" fmla="*/ 791307 h 808892"/>
              <a:gd name="connsiteX21" fmla="*/ 1063869 w 1063869"/>
              <a:gd name="connsiteY21" fmla="*/ 808892 h 8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3869" h="808892">
                <a:moveTo>
                  <a:pt x="0" y="0"/>
                </a:moveTo>
                <a:cubicBezTo>
                  <a:pt x="2931" y="90854"/>
                  <a:pt x="-2146" y="182321"/>
                  <a:pt x="8792" y="272561"/>
                </a:cubicBezTo>
                <a:cubicBezTo>
                  <a:pt x="10064" y="283051"/>
                  <a:pt x="24667" y="288979"/>
                  <a:pt x="35169" y="290146"/>
                </a:cubicBezTo>
                <a:cubicBezTo>
                  <a:pt x="105138" y="297920"/>
                  <a:pt x="175893" y="295033"/>
                  <a:pt x="246184" y="298938"/>
                </a:cubicBezTo>
                <a:cubicBezTo>
                  <a:pt x="281421" y="300896"/>
                  <a:pt x="316523" y="304799"/>
                  <a:pt x="351692" y="307730"/>
                </a:cubicBezTo>
                <a:cubicBezTo>
                  <a:pt x="360484" y="313592"/>
                  <a:pt x="368617" y="320589"/>
                  <a:pt x="378069" y="325315"/>
                </a:cubicBezTo>
                <a:cubicBezTo>
                  <a:pt x="450873" y="361717"/>
                  <a:pt x="355230" y="301296"/>
                  <a:pt x="430823" y="351692"/>
                </a:cubicBezTo>
                <a:cubicBezTo>
                  <a:pt x="444111" y="404847"/>
                  <a:pt x="435792" y="375392"/>
                  <a:pt x="457200" y="439615"/>
                </a:cubicBezTo>
                <a:cubicBezTo>
                  <a:pt x="460131" y="448407"/>
                  <a:pt x="460851" y="458281"/>
                  <a:pt x="465992" y="465992"/>
                </a:cubicBezTo>
                <a:lnTo>
                  <a:pt x="483577" y="492369"/>
                </a:lnTo>
                <a:cubicBezTo>
                  <a:pt x="488951" y="508490"/>
                  <a:pt x="499745" y="556300"/>
                  <a:pt x="518746" y="571500"/>
                </a:cubicBezTo>
                <a:cubicBezTo>
                  <a:pt x="525983" y="577290"/>
                  <a:pt x="536331" y="577361"/>
                  <a:pt x="545123" y="580292"/>
                </a:cubicBezTo>
                <a:cubicBezTo>
                  <a:pt x="548054" y="589084"/>
                  <a:pt x="547362" y="600116"/>
                  <a:pt x="553915" y="606669"/>
                </a:cubicBezTo>
                <a:cubicBezTo>
                  <a:pt x="582567" y="635321"/>
                  <a:pt x="621286" y="649889"/>
                  <a:pt x="659423" y="659423"/>
                </a:cubicBezTo>
                <a:cubicBezTo>
                  <a:pt x="676718" y="663747"/>
                  <a:pt x="694557" y="665504"/>
                  <a:pt x="712177" y="668215"/>
                </a:cubicBezTo>
                <a:cubicBezTo>
                  <a:pt x="732660" y="671366"/>
                  <a:pt x="753208" y="674076"/>
                  <a:pt x="773723" y="677007"/>
                </a:cubicBezTo>
                <a:cubicBezTo>
                  <a:pt x="782515" y="679938"/>
                  <a:pt x="791109" y="683552"/>
                  <a:pt x="800100" y="685800"/>
                </a:cubicBezTo>
                <a:cubicBezTo>
                  <a:pt x="840375" y="695869"/>
                  <a:pt x="871696" y="698046"/>
                  <a:pt x="914400" y="703384"/>
                </a:cubicBezTo>
                <a:cubicBezTo>
                  <a:pt x="928188" y="710278"/>
                  <a:pt x="963521" y="726128"/>
                  <a:pt x="975946" y="738553"/>
                </a:cubicBezTo>
                <a:cubicBezTo>
                  <a:pt x="986308" y="748915"/>
                  <a:pt x="991961" y="763361"/>
                  <a:pt x="1002323" y="773723"/>
                </a:cubicBezTo>
                <a:cubicBezTo>
                  <a:pt x="1009795" y="781195"/>
                  <a:pt x="1019525" y="786064"/>
                  <a:pt x="1028700" y="791307"/>
                </a:cubicBezTo>
                <a:cubicBezTo>
                  <a:pt x="1040080" y="797810"/>
                  <a:pt x="1063869" y="808892"/>
                  <a:pt x="1063869" y="8088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9CB6A-55C4-485C-A5A6-24CEBE70792A}"/>
              </a:ext>
            </a:extLst>
          </p:cNvPr>
          <p:cNvSpPr txBox="1"/>
          <p:nvPr/>
        </p:nvSpPr>
        <p:spPr>
          <a:xfrm>
            <a:off x="456348" y="120804"/>
            <a:ext cx="1969824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Purity of Soul (</a:t>
            </a:r>
            <a:r>
              <a:rPr lang="en-AU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Takhlea</a:t>
            </a:r>
            <a:r>
              <a:rPr lang="en-A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CDC1D1-C7D9-4100-88F2-B7AE59681BA2}"/>
              </a:ext>
            </a:extLst>
          </p:cNvPr>
          <p:cNvSpPr txBox="1"/>
          <p:nvPr/>
        </p:nvSpPr>
        <p:spPr>
          <a:xfrm>
            <a:off x="8542074" y="123036"/>
            <a:ext cx="254097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400" dirty="0"/>
              <a:t>Honesty – always favour the right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AF432B-42DA-464C-9EEA-2FE4B1B2F749}"/>
              </a:ext>
            </a:extLst>
          </p:cNvPr>
          <p:cNvSpPr txBox="1"/>
          <p:nvPr/>
        </p:nvSpPr>
        <p:spPr>
          <a:xfrm>
            <a:off x="10410439" y="3292719"/>
            <a:ext cx="134522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400" dirty="0"/>
              <a:t>Signs of Allah </a:t>
            </a:r>
            <a:endParaRPr lang="en-US" sz="24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0F19E1-2AA3-4DC0-979F-C10C0E22CB77}"/>
              </a:ext>
            </a:extLst>
          </p:cNvPr>
          <p:cNvSpPr/>
          <p:nvPr/>
        </p:nvSpPr>
        <p:spPr>
          <a:xfrm>
            <a:off x="7913077" y="3191608"/>
            <a:ext cx="2540977" cy="413238"/>
          </a:xfrm>
          <a:custGeom>
            <a:avLst/>
            <a:gdLst>
              <a:gd name="connsiteX0" fmla="*/ 0 w 2540977"/>
              <a:gd name="connsiteY0" fmla="*/ 0 h 413238"/>
              <a:gd name="connsiteX1" fmla="*/ 70338 w 2540977"/>
              <a:gd name="connsiteY1" fmla="*/ 35169 h 413238"/>
              <a:gd name="connsiteX2" fmla="*/ 114300 w 2540977"/>
              <a:gd name="connsiteY2" fmla="*/ 61546 h 413238"/>
              <a:gd name="connsiteX3" fmla="*/ 184638 w 2540977"/>
              <a:gd name="connsiteY3" fmla="*/ 96715 h 413238"/>
              <a:gd name="connsiteX4" fmla="*/ 228600 w 2540977"/>
              <a:gd name="connsiteY4" fmla="*/ 105507 h 413238"/>
              <a:gd name="connsiteX5" fmla="*/ 290146 w 2540977"/>
              <a:gd name="connsiteY5" fmla="*/ 131884 h 413238"/>
              <a:gd name="connsiteX6" fmla="*/ 316523 w 2540977"/>
              <a:gd name="connsiteY6" fmla="*/ 149469 h 413238"/>
              <a:gd name="connsiteX7" fmla="*/ 386861 w 2540977"/>
              <a:gd name="connsiteY7" fmla="*/ 167054 h 413238"/>
              <a:gd name="connsiteX8" fmla="*/ 782515 w 2540977"/>
              <a:gd name="connsiteY8" fmla="*/ 158261 h 413238"/>
              <a:gd name="connsiteX9" fmla="*/ 808892 w 2540977"/>
              <a:gd name="connsiteY9" fmla="*/ 149469 h 413238"/>
              <a:gd name="connsiteX10" fmla="*/ 870438 w 2540977"/>
              <a:gd name="connsiteY10" fmla="*/ 123092 h 413238"/>
              <a:gd name="connsiteX11" fmla="*/ 1063869 w 2540977"/>
              <a:gd name="connsiteY11" fmla="*/ 131884 h 413238"/>
              <a:gd name="connsiteX12" fmla="*/ 1090246 w 2540977"/>
              <a:gd name="connsiteY12" fmla="*/ 149469 h 413238"/>
              <a:gd name="connsiteX13" fmla="*/ 1151792 w 2540977"/>
              <a:gd name="connsiteY13" fmla="*/ 175846 h 413238"/>
              <a:gd name="connsiteX14" fmla="*/ 1186961 w 2540977"/>
              <a:gd name="connsiteY14" fmla="*/ 193430 h 413238"/>
              <a:gd name="connsiteX15" fmla="*/ 1248508 w 2540977"/>
              <a:gd name="connsiteY15" fmla="*/ 228600 h 413238"/>
              <a:gd name="connsiteX16" fmla="*/ 1301261 w 2540977"/>
              <a:gd name="connsiteY16" fmla="*/ 246184 h 413238"/>
              <a:gd name="connsiteX17" fmla="*/ 1354015 w 2540977"/>
              <a:gd name="connsiteY17" fmla="*/ 281354 h 413238"/>
              <a:gd name="connsiteX18" fmla="*/ 1441938 w 2540977"/>
              <a:gd name="connsiteY18" fmla="*/ 325315 h 413238"/>
              <a:gd name="connsiteX19" fmla="*/ 1468315 w 2540977"/>
              <a:gd name="connsiteY19" fmla="*/ 342900 h 413238"/>
              <a:gd name="connsiteX20" fmla="*/ 1485900 w 2540977"/>
              <a:gd name="connsiteY20" fmla="*/ 369277 h 413238"/>
              <a:gd name="connsiteX21" fmla="*/ 1600200 w 2540977"/>
              <a:gd name="connsiteY21" fmla="*/ 395654 h 413238"/>
              <a:gd name="connsiteX22" fmla="*/ 1969477 w 2540977"/>
              <a:gd name="connsiteY22" fmla="*/ 378069 h 413238"/>
              <a:gd name="connsiteX23" fmla="*/ 2048608 w 2540977"/>
              <a:gd name="connsiteY23" fmla="*/ 360484 h 413238"/>
              <a:gd name="connsiteX24" fmla="*/ 2074985 w 2540977"/>
              <a:gd name="connsiteY24" fmla="*/ 351692 h 413238"/>
              <a:gd name="connsiteX25" fmla="*/ 2171700 w 2540977"/>
              <a:gd name="connsiteY25" fmla="*/ 342900 h 413238"/>
              <a:gd name="connsiteX26" fmla="*/ 2505808 w 2540977"/>
              <a:gd name="connsiteY26" fmla="*/ 386861 h 413238"/>
              <a:gd name="connsiteX27" fmla="*/ 2540977 w 2540977"/>
              <a:gd name="connsiteY27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40977" h="413238">
                <a:moveTo>
                  <a:pt x="0" y="0"/>
                </a:moveTo>
                <a:cubicBezTo>
                  <a:pt x="23446" y="11723"/>
                  <a:pt x="47258" y="22741"/>
                  <a:pt x="70338" y="35169"/>
                </a:cubicBezTo>
                <a:cubicBezTo>
                  <a:pt x="85385" y="43271"/>
                  <a:pt x="99253" y="53444"/>
                  <a:pt x="114300" y="61546"/>
                </a:cubicBezTo>
                <a:cubicBezTo>
                  <a:pt x="137380" y="73974"/>
                  <a:pt x="158934" y="91574"/>
                  <a:pt x="184638" y="96715"/>
                </a:cubicBezTo>
                <a:lnTo>
                  <a:pt x="228600" y="105507"/>
                </a:lnTo>
                <a:cubicBezTo>
                  <a:pt x="294821" y="149655"/>
                  <a:pt x="210660" y="97818"/>
                  <a:pt x="290146" y="131884"/>
                </a:cubicBezTo>
                <a:cubicBezTo>
                  <a:pt x="299859" y="136047"/>
                  <a:pt x="307071" y="144743"/>
                  <a:pt x="316523" y="149469"/>
                </a:cubicBezTo>
                <a:cubicBezTo>
                  <a:pt x="334544" y="158479"/>
                  <a:pt x="370145" y="163711"/>
                  <a:pt x="386861" y="167054"/>
                </a:cubicBezTo>
                <a:lnTo>
                  <a:pt x="782515" y="158261"/>
                </a:lnTo>
                <a:cubicBezTo>
                  <a:pt x="791775" y="157875"/>
                  <a:pt x="800373" y="153120"/>
                  <a:pt x="808892" y="149469"/>
                </a:cubicBezTo>
                <a:cubicBezTo>
                  <a:pt x="884945" y="116875"/>
                  <a:pt x="808579" y="143711"/>
                  <a:pt x="870438" y="123092"/>
                </a:cubicBezTo>
                <a:cubicBezTo>
                  <a:pt x="934915" y="126023"/>
                  <a:pt x="999785" y="124194"/>
                  <a:pt x="1063869" y="131884"/>
                </a:cubicBezTo>
                <a:cubicBezTo>
                  <a:pt x="1074361" y="133143"/>
                  <a:pt x="1081071" y="144226"/>
                  <a:pt x="1090246" y="149469"/>
                </a:cubicBezTo>
                <a:cubicBezTo>
                  <a:pt x="1148563" y="182794"/>
                  <a:pt x="1102474" y="154710"/>
                  <a:pt x="1151792" y="175846"/>
                </a:cubicBezTo>
                <a:cubicBezTo>
                  <a:pt x="1163839" y="181009"/>
                  <a:pt x="1175581" y="186927"/>
                  <a:pt x="1186961" y="193430"/>
                </a:cubicBezTo>
                <a:cubicBezTo>
                  <a:pt x="1223974" y="214580"/>
                  <a:pt x="1204221" y="210885"/>
                  <a:pt x="1248508" y="228600"/>
                </a:cubicBezTo>
                <a:cubicBezTo>
                  <a:pt x="1265718" y="235484"/>
                  <a:pt x="1301261" y="246184"/>
                  <a:pt x="1301261" y="246184"/>
                </a:cubicBezTo>
                <a:cubicBezTo>
                  <a:pt x="1359796" y="304719"/>
                  <a:pt x="1296757" y="249544"/>
                  <a:pt x="1354015" y="281354"/>
                </a:cubicBezTo>
                <a:cubicBezTo>
                  <a:pt x="1439660" y="328935"/>
                  <a:pt x="1373209" y="308133"/>
                  <a:pt x="1441938" y="325315"/>
                </a:cubicBezTo>
                <a:cubicBezTo>
                  <a:pt x="1450730" y="331177"/>
                  <a:pt x="1460843" y="335428"/>
                  <a:pt x="1468315" y="342900"/>
                </a:cubicBezTo>
                <a:cubicBezTo>
                  <a:pt x="1475787" y="350372"/>
                  <a:pt x="1476939" y="363677"/>
                  <a:pt x="1485900" y="369277"/>
                </a:cubicBezTo>
                <a:cubicBezTo>
                  <a:pt x="1514506" y="387155"/>
                  <a:pt x="1569284" y="391237"/>
                  <a:pt x="1600200" y="395654"/>
                </a:cubicBezTo>
                <a:lnTo>
                  <a:pt x="1969477" y="378069"/>
                </a:lnTo>
                <a:cubicBezTo>
                  <a:pt x="1981155" y="377324"/>
                  <a:pt x="2034627" y="364478"/>
                  <a:pt x="2048608" y="360484"/>
                </a:cubicBezTo>
                <a:cubicBezTo>
                  <a:pt x="2057519" y="357938"/>
                  <a:pt x="2065810" y="353003"/>
                  <a:pt x="2074985" y="351692"/>
                </a:cubicBezTo>
                <a:cubicBezTo>
                  <a:pt x="2107031" y="347114"/>
                  <a:pt x="2139462" y="345831"/>
                  <a:pt x="2171700" y="342900"/>
                </a:cubicBezTo>
                <a:cubicBezTo>
                  <a:pt x="2474172" y="352352"/>
                  <a:pt x="2374983" y="299645"/>
                  <a:pt x="2505808" y="386861"/>
                </a:cubicBezTo>
                <a:cubicBezTo>
                  <a:pt x="2535632" y="406744"/>
                  <a:pt x="2524713" y="396974"/>
                  <a:pt x="2540977" y="4132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3A899E57-48B4-467D-BF00-6F8D46BADFC0}"/>
              </a:ext>
            </a:extLst>
          </p:cNvPr>
          <p:cNvSpPr/>
          <p:nvPr/>
        </p:nvSpPr>
        <p:spPr>
          <a:xfrm rot="10800000">
            <a:off x="6179210" y="1821302"/>
            <a:ext cx="519121" cy="13703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fruit basket picture">
            <a:extLst>
              <a:ext uri="{FF2B5EF4-FFF2-40B4-BE49-F238E27FC236}">
                <a16:creationId xmlns:a16="http://schemas.microsoft.com/office/drawing/2014/main" id="{07513751-208F-452D-8AD7-47BC2E169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/>
          <a:stretch/>
        </p:blipFill>
        <p:spPr bwMode="auto">
          <a:xfrm>
            <a:off x="5124204" y="3573156"/>
            <a:ext cx="1079872" cy="10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2A22A6-D9A4-4FB7-A0E8-3A4B42C08EDA}"/>
              </a:ext>
            </a:extLst>
          </p:cNvPr>
          <p:cNvSpPr txBox="1"/>
          <p:nvPr/>
        </p:nvSpPr>
        <p:spPr>
          <a:xfrm>
            <a:off x="9678467" y="5152292"/>
            <a:ext cx="213839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Question: Where is SHARIAT IN THIS diagram?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7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ECB7-44FB-4628-BFBD-2C4D70F0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745"/>
            <a:ext cx="10058400" cy="777266"/>
          </a:xfrm>
        </p:spPr>
        <p:txBody>
          <a:bodyPr/>
          <a:lstStyle/>
          <a:p>
            <a:r>
              <a:rPr lang="en-AU" dirty="0"/>
              <a:t>Clearing up the Definitions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785EB8-D1C2-4314-A35B-2EEEAF7BF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6178" y="1838813"/>
            <a:ext cx="4654990" cy="526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7437A-1837-41B7-ABC6-A2762F72F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643" y="2481995"/>
            <a:ext cx="6105525" cy="504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69C7FA-416F-4801-9E4B-3FE32E96C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568" y="3176587"/>
            <a:ext cx="7467600" cy="50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99954-CA84-4E14-8B2B-EDDDBA33B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467" y="4379574"/>
            <a:ext cx="5069701" cy="593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A2BD9-40B7-48DA-8061-5368C3335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8443" y="4953363"/>
            <a:ext cx="5992725" cy="737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BCF903-FB0D-46F2-9C05-CE8443F4B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107" y="3733068"/>
            <a:ext cx="9648093" cy="550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56C3EF-077A-4603-90F1-8A9D9E9382EF}"/>
              </a:ext>
            </a:extLst>
          </p:cNvPr>
          <p:cNvSpPr txBox="1"/>
          <p:nvPr/>
        </p:nvSpPr>
        <p:spPr>
          <a:xfrm>
            <a:off x="631682" y="5641359"/>
            <a:ext cx="10928635" cy="9679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/>
              <a:t>The problem of Life is not solved by </a:t>
            </a:r>
            <a:r>
              <a:rPr lang="en-AU" sz="2000" dirty="0" err="1"/>
              <a:t>Ilm</a:t>
            </a:r>
            <a:r>
              <a:rPr lang="en-AU" sz="2000" dirty="0"/>
              <a:t> or </a:t>
            </a:r>
            <a:r>
              <a:rPr lang="en-AU" sz="2000" dirty="0" err="1"/>
              <a:t>Marefat</a:t>
            </a:r>
            <a:r>
              <a:rPr lang="en-AU" sz="2000" dirty="0"/>
              <a:t> alone, until the </a:t>
            </a:r>
            <a:r>
              <a:rPr lang="en-AU" sz="2000" dirty="0" err="1"/>
              <a:t>Marefat</a:t>
            </a:r>
            <a:r>
              <a:rPr lang="en-AU" sz="2000" dirty="0"/>
              <a:t> is transformed into </a:t>
            </a:r>
            <a:r>
              <a:rPr lang="en-AU" sz="2000" dirty="0" err="1"/>
              <a:t>Aql</a:t>
            </a:r>
            <a:r>
              <a:rPr lang="en-AU" sz="2000" dirty="0"/>
              <a:t> and submission of hearts before Allah (</a:t>
            </a:r>
            <a:r>
              <a:rPr lang="en-AU" sz="2000" dirty="0" err="1"/>
              <a:t>Khasheat</a:t>
            </a:r>
            <a:r>
              <a:rPr lang="en-A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696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4F88-90B3-45BF-81A4-D0134E3C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28134"/>
            <a:ext cx="10058400" cy="774553"/>
          </a:xfrm>
        </p:spPr>
        <p:txBody>
          <a:bodyPr/>
          <a:lstStyle/>
          <a:p>
            <a:r>
              <a:rPr lang="en-AU" dirty="0"/>
              <a:t>Setting up the Parameters of </a:t>
            </a:r>
            <a:r>
              <a:rPr lang="en-AU" dirty="0" err="1"/>
              <a:t>Hidayat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FFFF7-65C1-455A-BD03-F5CF4AFE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45" y="1845733"/>
            <a:ext cx="10848622" cy="4284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The entity that attains HIDAYAT or goes astray is no one except Human Soul or NAFS.</a:t>
            </a:r>
          </a:p>
          <a:p>
            <a:pPr marL="0" indent="0">
              <a:buNone/>
            </a:pPr>
            <a:r>
              <a:rPr lang="en-AU" sz="2200" dirty="0"/>
              <a:t>Quran has used the key word                 to illustrate the true shape (</a:t>
            </a:r>
            <a:r>
              <a:rPr lang="en-AU" sz="2200" dirty="0">
                <a:solidFill>
                  <a:schemeClr val="accent2"/>
                </a:solidFill>
              </a:rPr>
              <a:t>not only state</a:t>
            </a:r>
            <a:r>
              <a:rPr lang="en-AU" sz="2200" dirty="0"/>
              <a:t>) of NAFS.</a:t>
            </a:r>
          </a:p>
          <a:p>
            <a:pPr marL="0" indent="0">
              <a:buNone/>
            </a:pPr>
            <a:r>
              <a:rPr lang="en-AU" sz="2200" dirty="0"/>
              <a:t>Every shape is defined by certain characteristics and exhibit certain properties when put into action or used in the real life situations.</a:t>
            </a:r>
          </a:p>
          <a:p>
            <a:pPr marL="0" indent="0">
              <a:buNone/>
            </a:pPr>
            <a:r>
              <a:rPr lang="en-AU" sz="2200" dirty="0"/>
              <a:t>Therefore, the key characteristics of a NAFS that has attained </a:t>
            </a:r>
            <a:r>
              <a:rPr lang="en-AU" sz="2200" dirty="0" err="1"/>
              <a:t>Hidayat</a:t>
            </a:r>
            <a:r>
              <a:rPr lang="en-AU" sz="2200" dirty="0"/>
              <a:t> are: </a:t>
            </a:r>
          </a:p>
          <a:p>
            <a:pPr marL="0" indent="0">
              <a:buNone/>
            </a:pPr>
            <a:r>
              <a:rPr lang="en-AU" sz="2200" dirty="0"/>
              <a:t>1.</a:t>
            </a:r>
            <a:r>
              <a:rPr lang="en-AU" sz="2200" b="1" dirty="0"/>
              <a:t> BANDAGI </a:t>
            </a:r>
            <a:r>
              <a:rPr lang="en-AU" sz="2200" dirty="0"/>
              <a:t>of </a:t>
            </a:r>
            <a:r>
              <a:rPr lang="en-AU" sz="2200" b="1" dirty="0">
                <a:solidFill>
                  <a:schemeClr val="accent2">
                    <a:lumMod val="75000"/>
                  </a:schemeClr>
                </a:solidFill>
              </a:rPr>
              <a:t>Ultimate and Absolute Truth – That is how he understands and accepts Allah</a:t>
            </a:r>
          </a:p>
          <a:p>
            <a:pPr marL="0" indent="0">
              <a:buNone/>
            </a:pPr>
            <a:r>
              <a:rPr lang="en-AU" sz="2200" b="1" dirty="0">
                <a:solidFill>
                  <a:schemeClr val="tx1"/>
                </a:solidFill>
              </a:rPr>
              <a:t>2.</a:t>
            </a:r>
            <a:r>
              <a:rPr lang="en-A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2200" b="1" dirty="0">
                <a:solidFill>
                  <a:schemeClr val="tx1"/>
                </a:solidFill>
              </a:rPr>
              <a:t>HIKMAT </a:t>
            </a:r>
            <a:r>
              <a:rPr lang="en-AU" sz="2200" dirty="0">
                <a:solidFill>
                  <a:schemeClr val="tx1"/>
                </a:solidFill>
              </a:rPr>
              <a:t>which defines the capability to identify and unambiguously distinguish the True from False and Right from Wrong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tx1"/>
                </a:solidFill>
              </a:rPr>
              <a:t>These core </a:t>
            </a:r>
            <a:r>
              <a:rPr lang="en-AU" sz="2200" dirty="0" err="1">
                <a:solidFill>
                  <a:schemeClr val="tx1"/>
                </a:solidFill>
              </a:rPr>
              <a:t>Sifaat</a:t>
            </a:r>
            <a:r>
              <a:rPr lang="en-AU" sz="2200" dirty="0">
                <a:solidFill>
                  <a:schemeClr val="tx1"/>
                </a:solidFill>
              </a:rPr>
              <a:t> generate a whole lot of </a:t>
            </a:r>
            <a:r>
              <a:rPr lang="en-AU" sz="2200" dirty="0" err="1">
                <a:solidFill>
                  <a:schemeClr val="tx1"/>
                </a:solidFill>
              </a:rPr>
              <a:t>Sifaat</a:t>
            </a:r>
            <a:r>
              <a:rPr lang="en-AU" sz="2200" dirty="0">
                <a:solidFill>
                  <a:schemeClr val="tx1"/>
                </a:solidFill>
              </a:rPr>
              <a:t> e </a:t>
            </a:r>
            <a:r>
              <a:rPr lang="en-AU" sz="2200" dirty="0" err="1">
                <a:solidFill>
                  <a:schemeClr val="tx1"/>
                </a:solidFill>
              </a:rPr>
              <a:t>Hasanah</a:t>
            </a:r>
            <a:r>
              <a:rPr lang="en-AU" sz="2200" dirty="0">
                <a:solidFill>
                  <a:schemeClr val="tx1"/>
                </a:solidFill>
              </a:rPr>
              <a:t> which eventually constitute the Garden of Soul or Jannah for the </a:t>
            </a:r>
            <a:r>
              <a:rPr lang="en-AU" sz="2200" dirty="0" err="1">
                <a:solidFill>
                  <a:schemeClr val="tx1"/>
                </a:solidFill>
              </a:rPr>
              <a:t>momin</a:t>
            </a:r>
            <a:r>
              <a:rPr lang="en-AU" sz="2200" dirty="0">
                <a:solidFill>
                  <a:schemeClr val="tx1"/>
                </a:solidFill>
              </a:rPr>
              <a:t> blessed with </a:t>
            </a:r>
            <a:r>
              <a:rPr lang="en-AU" sz="2200" dirty="0" err="1">
                <a:solidFill>
                  <a:schemeClr val="tx1"/>
                </a:solidFill>
              </a:rPr>
              <a:t>Hidayat</a:t>
            </a:r>
            <a:r>
              <a:rPr lang="en-AU" sz="2200" dirty="0">
                <a:solidFill>
                  <a:schemeClr val="tx1"/>
                </a:solidFill>
              </a:rPr>
              <a:t> e </a:t>
            </a:r>
            <a:r>
              <a:rPr lang="en-AU" sz="2200" dirty="0" err="1">
                <a:solidFill>
                  <a:schemeClr val="tx1"/>
                </a:solidFill>
              </a:rPr>
              <a:t>Haq</a:t>
            </a:r>
            <a:r>
              <a:rPr lang="en-AU" sz="2200" dirty="0">
                <a:solidFill>
                  <a:schemeClr val="tx1"/>
                </a:solidFill>
              </a:rPr>
              <a:t>.</a:t>
            </a:r>
          </a:p>
          <a:p>
            <a:endParaRPr lang="en-AU" b="1" dirty="0">
              <a:solidFill>
                <a:schemeClr val="tx1"/>
              </a:solidFill>
            </a:endParaRPr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Snagit_SNG856">
            <a:extLst>
              <a:ext uri="{FF2B5EF4-FFF2-40B4-BE49-F238E27FC236}">
                <a16:creationId xmlns:a16="http://schemas.microsoft.com/office/drawing/2014/main" id="{5933FC11-1CA7-48C1-A4E3-D4B7DD9BD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82" y="2150357"/>
            <a:ext cx="9239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5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8986E1-9EE6-49F0-8D23-FD5ACC717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7654" y="2581148"/>
            <a:ext cx="2201812" cy="384596"/>
          </a:xfrm>
          <a:prstGeom prst="rect">
            <a:avLst/>
          </a:prstGeom>
        </p:spPr>
      </p:pic>
      <p:pic>
        <p:nvPicPr>
          <p:cNvPr id="2050" name="Picture 2" descr="Image result for fruit basket picture">
            <a:extLst>
              <a:ext uri="{FF2B5EF4-FFF2-40B4-BE49-F238E27FC236}">
                <a16:creationId xmlns:a16="http://schemas.microsoft.com/office/drawing/2014/main" id="{81BBF9FF-DB87-4333-AFF6-5A7D74223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8"/>
          <a:stretch/>
        </p:blipFill>
        <p:spPr bwMode="auto">
          <a:xfrm>
            <a:off x="1485231" y="976253"/>
            <a:ext cx="2179074" cy="18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E9F8F4-48EC-4FCE-AAD5-C7EF8B73CE3B}"/>
              </a:ext>
            </a:extLst>
          </p:cNvPr>
          <p:cNvSpPr/>
          <p:nvPr/>
        </p:nvSpPr>
        <p:spPr>
          <a:xfrm>
            <a:off x="4559803" y="1496947"/>
            <a:ext cx="2859343" cy="7352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 err="1"/>
              <a:t>Hikmat</a:t>
            </a:r>
            <a:r>
              <a:rPr lang="en-AU" sz="2400" dirty="0"/>
              <a:t> = </a:t>
            </a:r>
            <a:r>
              <a:rPr lang="en-AU" sz="2400" dirty="0" err="1"/>
              <a:t>Aql</a:t>
            </a:r>
            <a:r>
              <a:rPr lang="en-AU" sz="2400" dirty="0"/>
              <a:t> + </a:t>
            </a:r>
            <a:r>
              <a:rPr lang="en-AU" sz="2400" dirty="0" err="1"/>
              <a:t>Adl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39DBA1-3D4D-4DEF-9BE7-66D428045624}"/>
              </a:ext>
            </a:extLst>
          </p:cNvPr>
          <p:cNvSpPr/>
          <p:nvPr/>
        </p:nvSpPr>
        <p:spPr>
          <a:xfrm>
            <a:off x="2236421" y="3081139"/>
            <a:ext cx="2417884" cy="703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Taqwa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867FB-8713-4AB2-B4A1-30EA35A06F60}"/>
              </a:ext>
            </a:extLst>
          </p:cNvPr>
          <p:cNvSpPr/>
          <p:nvPr/>
        </p:nvSpPr>
        <p:spPr>
          <a:xfrm>
            <a:off x="7335471" y="3032141"/>
            <a:ext cx="2620108" cy="793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/>
              <a:t>Husn</a:t>
            </a:r>
            <a:r>
              <a:rPr lang="en-AU" sz="2400" dirty="0"/>
              <a:t> e </a:t>
            </a:r>
            <a:r>
              <a:rPr lang="en-AU" sz="2400" dirty="0" err="1"/>
              <a:t>Akhlaq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906CA-412C-4064-A074-945C2AE84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056" y="264667"/>
            <a:ext cx="9563100" cy="6000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EFD0CC-C9B0-4FDA-ABBA-5FA4B71B43D2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5989475" y="2232148"/>
            <a:ext cx="2656050" cy="79999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F4CE1F-9D38-4317-AC4C-BFB9410C9A18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3445363" y="2232148"/>
            <a:ext cx="2544112" cy="8489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820F34C-8ACD-4579-A34A-BE4104FB16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058" b="-9658"/>
          <a:stretch/>
        </p:blipFill>
        <p:spPr>
          <a:xfrm>
            <a:off x="316523" y="4511903"/>
            <a:ext cx="6625699" cy="5813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1A55B6-62F2-410A-8B69-D08BB5CC2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3394" y="3927463"/>
            <a:ext cx="3646207" cy="584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863239-FD1A-4292-B999-1F2F75D44682}"/>
              </a:ext>
            </a:extLst>
          </p:cNvPr>
          <p:cNvSpPr txBox="1"/>
          <p:nvPr/>
        </p:nvSpPr>
        <p:spPr>
          <a:xfrm>
            <a:off x="9177325" y="4441186"/>
            <a:ext cx="225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Bani Israel – V.39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769BE7-60DA-49A6-80D9-44EA6A6EDC0E}"/>
              </a:ext>
            </a:extLst>
          </p:cNvPr>
          <p:cNvSpPr txBox="1"/>
          <p:nvPr/>
        </p:nvSpPr>
        <p:spPr>
          <a:xfrm>
            <a:off x="151827" y="342900"/>
            <a:ext cx="171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Baqarah- V. 269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74356-82ED-4934-ACF7-EC24152961D7}"/>
              </a:ext>
            </a:extLst>
          </p:cNvPr>
          <p:cNvSpPr txBox="1"/>
          <p:nvPr/>
        </p:nvSpPr>
        <p:spPr>
          <a:xfrm>
            <a:off x="98437" y="3580037"/>
            <a:ext cx="182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Al-Anfal  - V. 29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BD14835-A3D5-4429-9099-6C78A81507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212" t="-1205" b="-1"/>
          <a:stretch/>
        </p:blipFill>
        <p:spPr>
          <a:xfrm>
            <a:off x="1202399" y="3870207"/>
            <a:ext cx="5016844" cy="536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12360B-D1DF-423F-8543-3050BE0CC4CD}"/>
              </a:ext>
            </a:extLst>
          </p:cNvPr>
          <p:cNvSpPr txBox="1"/>
          <p:nvPr/>
        </p:nvSpPr>
        <p:spPr>
          <a:xfrm>
            <a:off x="8025384" y="1449049"/>
            <a:ext cx="309422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400" dirty="0" err="1"/>
              <a:t>Bandagi</a:t>
            </a:r>
            <a:r>
              <a:rPr lang="en-AU" sz="2400" dirty="0"/>
              <a:t> = </a:t>
            </a:r>
            <a:r>
              <a:rPr lang="en-AU" sz="2400" dirty="0" err="1"/>
              <a:t>Khasheyat</a:t>
            </a:r>
            <a:r>
              <a:rPr lang="en-AU" sz="2400" dirty="0"/>
              <a:t> + Love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C6DD7D-EB06-4CAE-A9EA-033EEBCFCB8B}"/>
              </a:ext>
            </a:extLst>
          </p:cNvPr>
          <p:cNvCxnSpPr>
            <a:stCxn id="4" idx="3"/>
            <a:endCxn id="3" idx="1"/>
          </p:cNvCxnSpPr>
          <p:nvPr/>
        </p:nvCxnSpPr>
        <p:spPr>
          <a:xfrm>
            <a:off x="7419146" y="1864548"/>
            <a:ext cx="6062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Snagit_SNG833">
            <a:extLst>
              <a:ext uri="{FF2B5EF4-FFF2-40B4-BE49-F238E27FC236}">
                <a16:creationId xmlns:a16="http://schemas.microsoft.com/office/drawing/2014/main" id="{7161858C-7527-423D-B616-0A5FC05B79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97" y="4882042"/>
            <a:ext cx="3367856" cy="5589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F3296EE-D126-4463-B0DB-38A9FEEF3148}"/>
              </a:ext>
            </a:extLst>
          </p:cNvPr>
          <p:cNvSpPr txBox="1"/>
          <p:nvPr/>
        </p:nvSpPr>
        <p:spPr>
          <a:xfrm>
            <a:off x="8873067" y="5460078"/>
            <a:ext cx="198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Al-</a:t>
            </a:r>
            <a:r>
              <a:rPr lang="en-AU" dirty="0" err="1"/>
              <a:t>Anaam</a:t>
            </a:r>
            <a:r>
              <a:rPr lang="en-AU" dirty="0"/>
              <a:t> – V. 153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2D3861-0D5B-4792-A5EB-9D1196C87639}"/>
              </a:ext>
            </a:extLst>
          </p:cNvPr>
          <p:cNvSpPr txBox="1"/>
          <p:nvPr/>
        </p:nvSpPr>
        <p:spPr>
          <a:xfrm>
            <a:off x="316522" y="5107498"/>
            <a:ext cx="7018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Taqwa</a:t>
            </a:r>
            <a:r>
              <a:rPr lang="en-AU" dirty="0"/>
              <a:t> = God consciousness which leads to abstinence from every thought and act which Allah does not like</a:t>
            </a:r>
          </a:p>
          <a:p>
            <a:r>
              <a:rPr lang="en-AU" dirty="0" err="1"/>
              <a:t>Akhlaq</a:t>
            </a:r>
            <a:r>
              <a:rPr lang="en-AU" dirty="0"/>
              <a:t> = Attitudes and Behaviours emanating from the </a:t>
            </a:r>
            <a:r>
              <a:rPr lang="en-AU" dirty="0" err="1"/>
              <a:t>Shakelah</a:t>
            </a:r>
            <a:r>
              <a:rPr lang="en-AU" dirty="0"/>
              <a:t> as </a:t>
            </a:r>
          </a:p>
        </p:txBody>
      </p:sp>
    </p:spTree>
    <p:extLst>
      <p:ext uri="{BB962C8B-B14F-4D97-AF65-F5344CB8AC3E}">
        <p14:creationId xmlns:p14="http://schemas.microsoft.com/office/powerpoint/2010/main" val="372202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7988-991D-4751-B0F8-F2D78534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7751"/>
          </a:xfrm>
        </p:spPr>
        <p:txBody>
          <a:bodyPr>
            <a:normAutofit fontScale="90000"/>
          </a:bodyPr>
          <a:lstStyle/>
          <a:p>
            <a:pPr algn="just"/>
            <a:r>
              <a:rPr lang="en-AU" dirty="0"/>
              <a:t>Why </a:t>
            </a:r>
            <a:r>
              <a:rPr lang="en-AU" b="1" dirty="0" err="1"/>
              <a:t>Akhlaq</a:t>
            </a:r>
            <a:r>
              <a:rPr lang="en-AU" dirty="0"/>
              <a:t> are the fruits and ultimate manifestation of the reality of soul (NAFS)?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9D57E-4F52-4329-8F20-AF96BBBC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90982" cy="4023360"/>
          </a:xfrm>
        </p:spPr>
        <p:txBody>
          <a:bodyPr>
            <a:normAutofit/>
          </a:bodyPr>
          <a:lstStyle/>
          <a:p>
            <a:pPr algn="just"/>
            <a:r>
              <a:rPr lang="en-AU" sz="2400" dirty="0"/>
              <a:t>Qualities or </a:t>
            </a:r>
            <a:r>
              <a:rPr lang="en-AU" sz="2400" b="1" dirty="0" err="1"/>
              <a:t>Sifaat</a:t>
            </a:r>
            <a:r>
              <a:rPr lang="en-AU" sz="2400" dirty="0"/>
              <a:t> in essence are highly metaphysical and cannot be directly sensed or measured. Like we have no gauge to measure the existence and purity of </a:t>
            </a:r>
            <a:r>
              <a:rPr lang="en-AU" sz="2400" b="1" dirty="0"/>
              <a:t>Bandagi</a:t>
            </a:r>
            <a:r>
              <a:rPr lang="en-AU" sz="2400" dirty="0"/>
              <a:t> or </a:t>
            </a:r>
            <a:r>
              <a:rPr lang="en-AU" sz="2400" b="1" dirty="0"/>
              <a:t>Taqwa</a:t>
            </a:r>
            <a:r>
              <a:rPr lang="en-AU" sz="2400" dirty="0"/>
              <a:t> in a soul !!</a:t>
            </a:r>
          </a:p>
          <a:p>
            <a:pPr algn="just"/>
            <a:r>
              <a:rPr lang="en-AU" sz="2400" dirty="0"/>
              <a:t>That’s why Allah has established the system of </a:t>
            </a:r>
            <a:r>
              <a:rPr lang="en-AU" sz="2400" b="1" dirty="0" err="1"/>
              <a:t>Akhlaq</a:t>
            </a:r>
            <a:r>
              <a:rPr lang="en-AU" sz="2400" dirty="0"/>
              <a:t> and </a:t>
            </a:r>
            <a:r>
              <a:rPr lang="en-AU" sz="2400" b="1" dirty="0" err="1"/>
              <a:t>Aamal</a:t>
            </a:r>
            <a:r>
              <a:rPr lang="en-AU" sz="2400" dirty="0"/>
              <a:t>. </a:t>
            </a:r>
            <a:r>
              <a:rPr lang="en-AU" sz="2400" b="1" dirty="0" err="1"/>
              <a:t>Akhlaq</a:t>
            </a:r>
            <a:r>
              <a:rPr lang="en-AU" sz="2400" dirty="0"/>
              <a:t> is the cumulative or resultant form and outlook of the soul. While Amal is the manner in which this shape expresses itself and executes his will in the outside world.</a:t>
            </a:r>
          </a:p>
          <a:p>
            <a:r>
              <a:rPr lang="en-AU" sz="2400" dirty="0"/>
              <a:t>Strength    		Muscles    		Weightlifting or Effort</a:t>
            </a:r>
          </a:p>
          <a:p>
            <a:r>
              <a:rPr lang="en-AU" sz="2400" dirty="0">
                <a:solidFill>
                  <a:srgbClr val="C00000"/>
                </a:solidFill>
              </a:rPr>
              <a:t>Strength is an abstract quantity which takes the form or shape of a muscular body. Finally, that body will exhibit the strength through more efforts or lifting and carrying of large loads.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F88CDA-F56E-460C-953A-073658F772EE}"/>
              </a:ext>
            </a:extLst>
          </p:cNvPr>
          <p:cNvCxnSpPr>
            <a:cxnSpLocks/>
          </p:cNvCxnSpPr>
          <p:nvPr/>
        </p:nvCxnSpPr>
        <p:spPr>
          <a:xfrm>
            <a:off x="2365128" y="4369784"/>
            <a:ext cx="11869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42138A-AB71-42D4-BF3D-BE118EACD699}"/>
              </a:ext>
            </a:extLst>
          </p:cNvPr>
          <p:cNvCxnSpPr>
            <a:cxnSpLocks/>
          </p:cNvCxnSpPr>
          <p:nvPr/>
        </p:nvCxnSpPr>
        <p:spPr>
          <a:xfrm>
            <a:off x="4976441" y="4369784"/>
            <a:ext cx="15210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6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4AEAC-4EE2-4655-B818-06F57A0C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0020"/>
          </a:xfrm>
        </p:spPr>
        <p:txBody>
          <a:bodyPr/>
          <a:lstStyle/>
          <a:p>
            <a:r>
              <a:rPr lang="en-AU" dirty="0"/>
              <a:t>Consequences and Fruits of Hidayat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CF3B3-B9F6-4380-9D54-0A1E9C14C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8297"/>
            <a:ext cx="9850005" cy="996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D363B2-8F6F-4D45-B49F-C86D03C24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129229"/>
            <a:ext cx="1034415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CB95B-DAE6-4C8B-84E1-711A63FF6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7" y="2924175"/>
            <a:ext cx="102965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9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2BCD-A427-4AB8-A35D-C5FD4767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04" y="0"/>
            <a:ext cx="10058400" cy="1450757"/>
          </a:xfrm>
        </p:spPr>
        <p:txBody>
          <a:bodyPr/>
          <a:lstStyle/>
          <a:p>
            <a:r>
              <a:rPr lang="en-AU" dirty="0"/>
              <a:t>Please describe in your words the Hidayat that you can obtain from A or B</a:t>
            </a:r>
            <a:endParaRPr lang="en-US" dirty="0"/>
          </a:p>
        </p:txBody>
      </p:sp>
      <p:pic>
        <p:nvPicPr>
          <p:cNvPr id="1026" name="Picture 2" descr="Image result for picture of chicken and egg">
            <a:extLst>
              <a:ext uri="{FF2B5EF4-FFF2-40B4-BE49-F238E27FC236}">
                <a16:creationId xmlns:a16="http://schemas.microsoft.com/office/drawing/2014/main" id="{65934673-7D5A-4154-885B-A4326981FE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72" y="1816049"/>
            <a:ext cx="3314043" cy="2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cture of chicken and egg">
            <a:extLst>
              <a:ext uri="{FF2B5EF4-FFF2-40B4-BE49-F238E27FC236}">
                <a16:creationId xmlns:a16="http://schemas.microsoft.com/office/drawing/2014/main" id="{26F392F2-9586-4DF6-9D48-1BEE3DE1B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72" y="4076075"/>
            <a:ext cx="4320816" cy="24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cture of honey bee hive">
            <a:extLst>
              <a:ext uri="{FF2B5EF4-FFF2-40B4-BE49-F238E27FC236}">
                <a16:creationId xmlns:a16="http://schemas.microsoft.com/office/drawing/2014/main" id="{71EF030A-6685-4EE9-9C79-9F138F2C3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83" y="3257354"/>
            <a:ext cx="3314043" cy="331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icture of honey bee">
            <a:extLst>
              <a:ext uri="{FF2B5EF4-FFF2-40B4-BE49-F238E27FC236}">
                <a16:creationId xmlns:a16="http://schemas.microsoft.com/office/drawing/2014/main" id="{5A7A50E7-B1B1-4DFB-AC87-BEAF537D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47" y="1396042"/>
            <a:ext cx="3314043" cy="186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5E387C-58BE-4173-9624-A9951C5CD790}"/>
              </a:ext>
            </a:extLst>
          </p:cNvPr>
          <p:cNvSpPr txBox="1"/>
          <p:nvPr/>
        </p:nvSpPr>
        <p:spPr>
          <a:xfrm>
            <a:off x="4591664" y="1816049"/>
            <a:ext cx="159282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400" dirty="0"/>
              <a:t>A. Egg and Chicken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D78B1-5E06-4170-A64A-526846053A67}"/>
              </a:ext>
            </a:extLst>
          </p:cNvPr>
          <p:cNvSpPr txBox="1"/>
          <p:nvPr/>
        </p:nvSpPr>
        <p:spPr>
          <a:xfrm>
            <a:off x="6184490" y="5002823"/>
            <a:ext cx="238485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400" dirty="0"/>
              <a:t>B. Honeybee and her hive full of honey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209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1CC3-5285-4FA0-A628-EAE3A403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55" y="368143"/>
            <a:ext cx="10872682" cy="117255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AU" sz="4000" b="1" dirty="0" err="1"/>
              <a:t>Hidayat</a:t>
            </a:r>
            <a:r>
              <a:rPr lang="en-AU" sz="4000" dirty="0"/>
              <a:t> now leads to journey (growth) towards Goal and Purpose of Creation</a:t>
            </a:r>
          </a:p>
        </p:txBody>
      </p:sp>
      <p:pic>
        <p:nvPicPr>
          <p:cNvPr id="5" name="Snagit_SNG845">
            <a:extLst>
              <a:ext uri="{FF2B5EF4-FFF2-40B4-BE49-F238E27FC236}">
                <a16:creationId xmlns:a16="http://schemas.microsoft.com/office/drawing/2014/main" id="{A4A4AB9C-CD33-4C59-8DBB-36AA5222D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440" y="2924827"/>
            <a:ext cx="4400579" cy="573066"/>
          </a:xfrm>
        </p:spPr>
      </p:pic>
      <p:pic>
        <p:nvPicPr>
          <p:cNvPr id="7" name="Snagit_SNG82C">
            <a:extLst>
              <a:ext uri="{FF2B5EF4-FFF2-40B4-BE49-F238E27FC236}">
                <a16:creationId xmlns:a16="http://schemas.microsoft.com/office/drawing/2014/main" id="{8461934D-D2C1-4177-9A05-0300D0951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37" y="3573431"/>
            <a:ext cx="4591637" cy="1096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CF2834-17F6-4F5A-B5EF-C80C734C8B86}"/>
              </a:ext>
            </a:extLst>
          </p:cNvPr>
          <p:cNvSpPr txBox="1"/>
          <p:nvPr/>
        </p:nvSpPr>
        <p:spPr>
          <a:xfrm>
            <a:off x="832981" y="3075140"/>
            <a:ext cx="583712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000" dirty="0"/>
              <a:t>Are these two verses of Sura Hood and the verse of Sura Taha (below) telling us about the importance of Wilayat for being Guided or </a:t>
            </a:r>
          </a:p>
        </p:txBody>
      </p:sp>
      <p:pic>
        <p:nvPicPr>
          <p:cNvPr id="10" name="Snagit_SNG81D">
            <a:extLst>
              <a:ext uri="{FF2B5EF4-FFF2-40B4-BE49-F238E27FC236}">
                <a16:creationId xmlns:a16="http://schemas.microsoft.com/office/drawing/2014/main" id="{343878CA-CC63-4BBF-9BCA-DF3F59450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04" y="3676389"/>
            <a:ext cx="830513" cy="369117"/>
          </a:xfrm>
          <a:prstGeom prst="rect">
            <a:avLst/>
          </a:prstGeom>
        </p:spPr>
      </p:pic>
      <p:pic>
        <p:nvPicPr>
          <p:cNvPr id="14" name="Snagit_SNG834">
            <a:extLst>
              <a:ext uri="{FF2B5EF4-FFF2-40B4-BE49-F238E27FC236}">
                <a16:creationId xmlns:a16="http://schemas.microsoft.com/office/drawing/2014/main" id="{37DA752D-DF9C-4066-9B43-9CF12B626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1" y="4199316"/>
            <a:ext cx="3106455" cy="490879"/>
          </a:xfrm>
          <a:prstGeom prst="rect">
            <a:avLst/>
          </a:prstGeom>
        </p:spPr>
      </p:pic>
      <p:pic>
        <p:nvPicPr>
          <p:cNvPr id="16" name="Snagit_SNG837">
            <a:extLst>
              <a:ext uri="{FF2B5EF4-FFF2-40B4-BE49-F238E27FC236}">
                <a16:creationId xmlns:a16="http://schemas.microsoft.com/office/drawing/2014/main" id="{AD441BC0-CCF3-491A-933A-0EFA019862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0" y="1853853"/>
            <a:ext cx="10308571" cy="908136"/>
          </a:xfrm>
          <a:prstGeom prst="rect">
            <a:avLst/>
          </a:prstGeom>
        </p:spPr>
      </p:pic>
      <p:pic>
        <p:nvPicPr>
          <p:cNvPr id="18" name="Snagit_SNG831">
            <a:extLst>
              <a:ext uri="{FF2B5EF4-FFF2-40B4-BE49-F238E27FC236}">
                <a16:creationId xmlns:a16="http://schemas.microsoft.com/office/drawing/2014/main" id="{A0021B57-AE1A-4AA7-9F39-67EE92257AF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1" y="5210055"/>
            <a:ext cx="11016731" cy="5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386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525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PowerPoint Presentation</vt:lpstr>
      <vt:lpstr>PowerPoint Presentation</vt:lpstr>
      <vt:lpstr>Clearing up the Definitions</vt:lpstr>
      <vt:lpstr>Setting up the Parameters of Hidayat</vt:lpstr>
      <vt:lpstr>PowerPoint Presentation</vt:lpstr>
      <vt:lpstr>Why Akhlaq are the fruits and ultimate manifestation of the reality of soul (NAFS)?</vt:lpstr>
      <vt:lpstr>Consequences and Fruits of Hidayat</vt:lpstr>
      <vt:lpstr>Please describe in your words the Hidayat that you can obtain from A or B</vt:lpstr>
      <vt:lpstr>Hidayat now leads to journey (growth) towards Goal and Purpose of Creation</vt:lpstr>
      <vt:lpstr>Final Destiny – Allah shares His secrets with You and makes you His spokesperson (True Khalifa whose eyes , ears and hands are owned by his Rab)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Haider Riza</dc:creator>
  <cp:lastModifiedBy>Syed Riza</cp:lastModifiedBy>
  <cp:revision>40</cp:revision>
  <dcterms:created xsi:type="dcterms:W3CDTF">2020-01-23T04:29:00Z</dcterms:created>
  <dcterms:modified xsi:type="dcterms:W3CDTF">2020-06-05T07:05:46Z</dcterms:modified>
</cp:coreProperties>
</file>